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69" r:id="rId3"/>
    <p:sldId id="262" r:id="rId4"/>
    <p:sldId id="260" r:id="rId5"/>
    <p:sldId id="261" r:id="rId6"/>
    <p:sldId id="263" r:id="rId7"/>
    <p:sldId id="264" r:id="rId8"/>
    <p:sldId id="280" r:id="rId9"/>
    <p:sldId id="274" r:id="rId10"/>
    <p:sldId id="275" r:id="rId11"/>
    <p:sldId id="276" r:id="rId12"/>
    <p:sldId id="277" r:id="rId13"/>
    <p:sldId id="278" r:id="rId14"/>
    <p:sldId id="279" r:id="rId15"/>
    <p:sldId id="281" r:id="rId16"/>
    <p:sldId id="286" r:id="rId17"/>
    <p:sldId id="287" r:id="rId18"/>
    <p:sldId id="283" r:id="rId19"/>
    <p:sldId id="284" r:id="rId20"/>
    <p:sldId id="285" r:id="rId2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892" autoAdjust="0"/>
  </p:normalViewPr>
  <p:slideViewPr>
    <p:cSldViewPr>
      <p:cViewPr varScale="1">
        <p:scale>
          <a:sx n="63" d="100"/>
          <a:sy n="63" d="100"/>
        </p:scale>
        <p:origin x="159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3CCA13-5B6E-40E0-A8D8-7CDC0EED40C7}" type="datetimeFigureOut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53F4D6-126E-4D79-B77F-D57319D6231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1236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應用層 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Application &amp; Socket</a:t>
            </a:r>
            <a:r>
              <a:rPr lang="en-US" altLang="zh-TW" baseline="0" dirty="0" smtClean="0"/>
              <a:t> API</a:t>
            </a:r>
            <a:br>
              <a:rPr lang="en-US" altLang="zh-TW" baseline="0" dirty="0" smtClean="0"/>
            </a:br>
            <a:r>
              <a:rPr lang="zh-TW" altLang="en-US" baseline="0" dirty="0" smtClean="0"/>
              <a:t>傳輸層 </a:t>
            </a:r>
            <a:r>
              <a:rPr lang="en-US" altLang="zh-TW" baseline="0" dirty="0" smtClean="0"/>
              <a:t>: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TCP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&amp;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UDP</a:t>
            </a:r>
          </a:p>
          <a:p>
            <a:r>
              <a:rPr lang="zh-TW" altLang="en-US" baseline="0" dirty="0" smtClean="0"/>
              <a:t>網路層 </a:t>
            </a:r>
            <a:r>
              <a:rPr lang="en-US" altLang="zh-TW" baseline="0" dirty="0" smtClean="0"/>
              <a:t>: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Network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3F4D6-126E-4D79-B77F-D57319D62312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582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在</a:t>
            </a:r>
            <a:r>
              <a:rPr lang="en-US" altLang="zh-TW" dirty="0" smtClean="0"/>
              <a:t>TCP/IP</a:t>
            </a:r>
            <a:r>
              <a:rPr lang="zh-TW" altLang="en-US" dirty="0" smtClean="0"/>
              <a:t>架構下，</a:t>
            </a:r>
            <a:r>
              <a:rPr lang="en-US" altLang="zh-TW" dirty="0" smtClean="0"/>
              <a:t>sockets</a:t>
            </a:r>
            <a:r>
              <a:rPr lang="zh-TW" altLang="en-US" dirty="0" smtClean="0"/>
              <a:t>可分為下面兩類：</a:t>
            </a:r>
          </a:p>
          <a:p>
            <a:r>
              <a:rPr lang="en-US" altLang="zh-TW" dirty="0" smtClean="0"/>
              <a:t>Datagram sockets(connectionless)</a:t>
            </a:r>
            <a:r>
              <a:rPr lang="zh-TW" altLang="en-US" dirty="0" smtClean="0"/>
              <a:t> </a:t>
            </a:r>
            <a:r>
              <a:rPr lang="en-US" altLang="zh-TW" dirty="0" smtClean="0"/>
              <a:t>:</a:t>
            </a:r>
            <a:r>
              <a:rPr lang="zh-TW" altLang="en-US" dirty="0" smtClean="0"/>
              <a:t> 資料在</a:t>
            </a:r>
            <a:r>
              <a:rPr lang="en-US" altLang="zh-TW" dirty="0" smtClean="0"/>
              <a:t>datagram sockets</a:t>
            </a:r>
            <a:r>
              <a:rPr lang="zh-TW" altLang="en-US" dirty="0" smtClean="0"/>
              <a:t>間是利用</a:t>
            </a:r>
            <a:r>
              <a:rPr lang="en-US" altLang="zh-TW" dirty="0" smtClean="0"/>
              <a:t>UDP</a:t>
            </a:r>
            <a:r>
              <a:rPr lang="zh-TW" altLang="en-US" dirty="0" smtClean="0"/>
              <a:t>封包傳送，因此接收端</a:t>
            </a:r>
            <a:r>
              <a:rPr lang="en-US" altLang="zh-TW" dirty="0" smtClean="0"/>
              <a:t>socket</a:t>
            </a:r>
            <a:r>
              <a:rPr lang="zh-TW" altLang="en-US" dirty="0" smtClean="0"/>
              <a:t>可能會收到次序錯誤的資料，且其中部分資料亦可能會遺失。</a:t>
            </a:r>
          </a:p>
          <a:p>
            <a:r>
              <a:rPr lang="en-US" altLang="zh-TW" dirty="0" smtClean="0"/>
              <a:t>Stream sockets(connection-oriented)</a:t>
            </a:r>
            <a:r>
              <a:rPr lang="zh-TW" altLang="en-US" dirty="0" smtClean="0"/>
              <a:t> </a:t>
            </a:r>
            <a:r>
              <a:rPr lang="en-US" altLang="zh-TW" dirty="0" smtClean="0"/>
              <a:t>:</a:t>
            </a:r>
            <a:r>
              <a:rPr lang="zh-TW" altLang="en-US" dirty="0" smtClean="0"/>
              <a:t> 資料在</a:t>
            </a:r>
            <a:r>
              <a:rPr lang="en-US" altLang="zh-TW" dirty="0" smtClean="0"/>
              <a:t>stream sockets</a:t>
            </a:r>
            <a:r>
              <a:rPr lang="zh-TW" altLang="en-US" dirty="0" smtClean="0"/>
              <a:t>間是利用</a:t>
            </a:r>
            <a:r>
              <a:rPr lang="en-US" altLang="zh-TW" dirty="0" smtClean="0"/>
              <a:t>TCP</a:t>
            </a:r>
            <a:r>
              <a:rPr lang="zh-TW" altLang="en-US" dirty="0" smtClean="0"/>
              <a:t>封包來傳送，因此接收端</a:t>
            </a:r>
            <a:r>
              <a:rPr lang="en-US" altLang="zh-TW" dirty="0" smtClean="0"/>
              <a:t>socket</a:t>
            </a:r>
            <a:r>
              <a:rPr lang="zh-TW" altLang="en-US" dirty="0" smtClean="0"/>
              <a:t>可以收到順序無誤、無重覆、正確的資料。此外</a:t>
            </a:r>
            <a:r>
              <a:rPr lang="en-US" altLang="zh-TW" dirty="0" smtClean="0"/>
              <a:t>TCP</a:t>
            </a:r>
            <a:r>
              <a:rPr lang="zh-TW" altLang="en-US" dirty="0" smtClean="0"/>
              <a:t>傳送時是採資料流的方式，因在傳送時會所有資料會視情況被分割在數個</a:t>
            </a:r>
            <a:r>
              <a:rPr lang="en-US" altLang="zh-TW" dirty="0" smtClean="0"/>
              <a:t>TCP</a:t>
            </a:r>
            <a:r>
              <a:rPr lang="zh-TW" altLang="en-US" dirty="0" smtClean="0"/>
              <a:t>封包中。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3F4D6-126E-4D79-B77F-D57319D62312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6832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200" u="none" strike="noStrike" cap="none" normalizeH="0" baseline="0" dirty="0" smtClean="0">
                <a:ln>
                  <a:noFill/>
                </a:ln>
                <a:effectLst/>
              </a:rPr>
              <a:t>closesocket</a:t>
            </a:r>
            <a:r>
              <a:rPr kumimoji="0" lang="zh-TW" altLang="en-US" sz="1200" u="none" strike="noStrike" cap="none" normalizeH="0" baseline="0" dirty="0" smtClean="0">
                <a:ln>
                  <a:noFill/>
                </a:ln>
                <a:effectLst/>
              </a:rPr>
              <a:t> 和 </a:t>
            </a:r>
            <a:r>
              <a:rPr kumimoji="0" lang="en-US" altLang="zh-TW" sz="1200" u="none" strike="noStrike" cap="none" normalizeH="0" baseline="0" dirty="0" smtClean="0">
                <a:ln>
                  <a:noFill/>
                </a:ln>
                <a:effectLst/>
              </a:rPr>
              <a:t>shutdown </a:t>
            </a:r>
            <a:r>
              <a:rPr kumimoji="0" lang="zh-TW" altLang="en-US" sz="1200" u="none" strike="noStrike" cap="none" normalizeH="0" baseline="0" dirty="0" smtClean="0">
                <a:ln>
                  <a:noFill/>
                </a:ln>
                <a:effectLst/>
              </a:rPr>
              <a:t>區別 </a:t>
            </a:r>
            <a:r>
              <a:rPr kumimoji="0" lang="en-US" altLang="zh-TW" sz="1200" u="none" strike="noStrike" cap="none" normalizeH="0" baseline="0" dirty="0" smtClean="0">
                <a:ln>
                  <a:noFill/>
                </a:ln>
                <a:effectLst/>
              </a:rPr>
              <a:t>:</a:t>
            </a:r>
            <a:r>
              <a:rPr kumimoji="0" lang="zh-TW" altLang="en-US" sz="120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en-US" altLang="zh-TW" sz="1200" u="none" strike="noStrike" cap="none" normalizeH="0" baseline="0" dirty="0" smtClean="0">
                <a:ln>
                  <a:noFill/>
                </a:ln>
                <a:effectLst/>
              </a:rPr>
              <a:t/>
            </a:r>
            <a:br>
              <a:rPr kumimoji="0" lang="en-US" altLang="zh-TW" sz="1200" u="none" strike="noStrike" cap="none" normalizeH="0" baseline="0" dirty="0" smtClean="0">
                <a:ln>
                  <a:noFill/>
                </a:ln>
                <a:effectLst/>
              </a:rPr>
            </a:br>
            <a:r>
              <a:rPr kumimoji="0" lang="zh-TW" altLang="en-US" sz="1200" u="none" strike="noStrike" cap="none" normalizeH="0" baseline="0" dirty="0" smtClean="0">
                <a:ln>
                  <a:noFill/>
                </a:ln>
                <a:effectLst/>
              </a:rPr>
              <a:t>關閉</a:t>
            </a:r>
            <a:r>
              <a:rPr kumimoji="0" lang="zh-CN" altLang="en-US" sz="1200" u="none" strike="noStrike" cap="none" normalizeH="0" baseline="0" dirty="0" smtClean="0">
                <a:ln>
                  <a:noFill/>
                </a:ln>
                <a:effectLst/>
              </a:rPr>
              <a:t>一</a:t>
            </a:r>
            <a:r>
              <a:rPr kumimoji="0" lang="zh-TW" altLang="en-US" sz="1200" u="none" strike="noStrike" cap="none" normalizeH="0" baseline="0" dirty="0" smtClean="0">
                <a:ln>
                  <a:noFill/>
                </a:ln>
                <a:effectLst/>
              </a:rPr>
              <a:t>個</a:t>
            </a:r>
            <a:r>
              <a:rPr kumimoji="0" lang="en-US" altLang="zh-CN" sz="1200" u="none" strike="noStrike" cap="none" normalizeH="0" baseline="0" dirty="0" smtClean="0">
                <a:ln>
                  <a:noFill/>
                </a:ln>
                <a:effectLst/>
              </a:rPr>
              <a:t>socket</a:t>
            </a:r>
            <a:r>
              <a:rPr kumimoji="0" lang="zh-CN" altLang="en-US" sz="1200" u="none" strike="noStrike" cap="none" normalizeH="0" baseline="0" dirty="0" smtClean="0">
                <a:ln>
                  <a:noFill/>
                </a:ln>
                <a:effectLst/>
              </a:rPr>
              <a:t>前，通常先</a:t>
            </a:r>
            <a:r>
              <a:rPr kumimoji="0" lang="en-US" altLang="zh-CN" sz="1200" u="none" strike="noStrike" cap="none" normalizeH="0" baseline="0" dirty="0" smtClean="0">
                <a:ln>
                  <a:noFill/>
                </a:ln>
                <a:effectLst/>
              </a:rPr>
              <a:t>shutdown</a:t>
            </a:r>
            <a:r>
              <a:rPr kumimoji="0" lang="zh-CN" altLang="en-US" sz="1200" u="none" strike="noStrike" cap="none" normalizeH="0" baseline="0" dirty="0" smtClean="0">
                <a:ln>
                  <a:noFill/>
                </a:ln>
                <a:effectLst/>
              </a:rPr>
              <a:t>接收，然</a:t>
            </a:r>
            <a:r>
              <a:rPr kumimoji="0" lang="zh-TW" altLang="en-US" sz="1200" u="none" strike="noStrike" cap="none" normalizeH="0" baseline="0" dirty="0" smtClean="0">
                <a:ln>
                  <a:noFill/>
                </a:ln>
                <a:effectLst/>
              </a:rPr>
              <a:t>後</a:t>
            </a:r>
            <a:r>
              <a:rPr kumimoji="0" lang="en-US" altLang="zh-CN" sz="1200" u="none" strike="noStrike" cap="none" normalizeH="0" baseline="0" dirty="0" err="1" smtClean="0">
                <a:ln>
                  <a:noFill/>
                </a:ln>
                <a:effectLst/>
              </a:rPr>
              <a:t>recv</a:t>
            </a:r>
            <a:r>
              <a:rPr kumimoji="0" lang="zh-TW" altLang="en-US" sz="1200" u="none" strike="noStrike" cap="none" normalizeH="0" baseline="0" dirty="0" smtClean="0">
                <a:ln>
                  <a:noFill/>
                </a:ln>
                <a:effectLst/>
              </a:rPr>
              <a:t>資料</a:t>
            </a:r>
            <a:r>
              <a:rPr kumimoji="0" lang="zh-CN" altLang="en-US" sz="1200" u="none" strike="noStrike" cap="none" normalizeH="0" baseline="0" dirty="0" smtClean="0">
                <a:ln>
                  <a:noFill/>
                </a:ln>
                <a:effectLst/>
              </a:rPr>
              <a:t>直到</a:t>
            </a:r>
            <a:r>
              <a:rPr kumimoji="0" lang="en-US" altLang="zh-CN" sz="1200" u="none" strike="noStrike" cap="none" normalizeH="0" baseline="0" dirty="0" smtClean="0">
                <a:ln>
                  <a:noFill/>
                </a:ln>
                <a:effectLst/>
              </a:rPr>
              <a:t>buffer</a:t>
            </a:r>
            <a:r>
              <a:rPr kumimoji="0" lang="zh-TW" altLang="en-US" sz="1200" u="none" strike="noStrike" cap="none" normalizeH="0" baseline="0" dirty="0" smtClean="0">
                <a:ln>
                  <a:noFill/>
                </a:ln>
                <a:effectLst/>
              </a:rPr>
              <a:t>內沒有資料再</a:t>
            </a:r>
            <a:r>
              <a:rPr kumimoji="0" lang="en-US" altLang="zh-CN" sz="1200" u="none" strike="noStrike" cap="none" normalizeH="0" baseline="0" dirty="0" smtClean="0">
                <a:ln>
                  <a:noFill/>
                </a:ln>
                <a:effectLst/>
              </a:rPr>
              <a:t>close</a:t>
            </a:r>
            <a:endParaRPr kumimoji="1" lang="en-US" altLang="zh-TW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新細明體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53F4D6-126E-4D79-B77F-D57319D62312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3382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EB0A6A5-7E90-45BD-BF2E-62ACCE83FE19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22D3AF3-D5BA-4F32-9E8F-74E671BE41F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C707-9785-475D-82A4-85CB7325295B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1E66-0F34-4BC8-92A9-8D41F26AD822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B5FAFF-960F-4334-AED4-77B7E9FAECA7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22D3AF3-D5BA-4F32-9E8F-74E671BE41F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F239230-ECF4-448C-8D67-98473BB695DA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22D3AF3-D5BA-4F32-9E8F-74E671BE41F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FE548-05B3-4E3C-8B61-37A5175F80CF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6C5B-69CE-4883-A301-789232CABF8C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2FC7284-295A-4A77-AC5B-C56C75BBFE4A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22D3AF3-D5BA-4F32-9E8F-74E671BE41F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223C-4228-4234-9212-27FF0718CAA0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C4518EA-C877-425A-999E-430DD123987C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22D3AF3-D5BA-4F32-9E8F-74E671BE41F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791D24D-A8B8-410E-B45C-2A80C970DC7F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22D3AF3-D5BA-4F32-9E8F-74E671BE41F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6A63008-96B5-47D4-A0FE-2A3C4962E9B5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22D3AF3-D5BA-4F32-9E8F-74E671BE41F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k:@MSITStore:C:\Users\user\Desktop\JDK_API_1_6_zh_TW_2008122501.chm::/java/net/InetAddress.html" TargetMode="External"/><Relationship Id="rId2" Type="http://schemas.openxmlformats.org/officeDocument/2006/relationships/hyperlink" Target="mk:@MSITStore:C:\Users\user\Desktop\JDK_API_1_6_zh_TW_2008122501.chm::/java/net/ServerSocket.html#ServerSocket(int, int, java.net.InetAddress)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k:@MSITStore:C:\Users\user\Desktop\JDK_API_1_6_zh_TW_2008122501.chm::/java/net/InetAddress.html" TargetMode="External"/><Relationship Id="rId2" Type="http://schemas.openxmlformats.org/officeDocument/2006/relationships/hyperlink" Target="mk:@MSITStore:C:\Users\user\Desktop\JDK_API_1_6_zh_TW_2008122501.chm::/java/net/ServerSocket.html#ServerSocket(int, int, java.net.InetAddress)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k:@MSITStore:C:\Users\user\Desktop\JDK_API_1_6_zh_TW_2008122501.chm::/java/net/SocketAddress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k:@MSITStore:C:\Users\user\Desktop\JDK_API_1_6_zh_TW_2008122501.chm::/java/io/InputStream.html" TargetMode="External"/><Relationship Id="rId2" Type="http://schemas.openxmlformats.org/officeDocument/2006/relationships/hyperlink" Target="mk:@MSITStore:C:\Users\user\Desktop\JDK_API_1_6_zh_TW_2008122501.chm::/java/io/BufferedInputStream.html#BufferedInputStream(java.io.InputStream, int)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k:@MSITStore:C:\Users\user\Desktop\JDK_API_1_6_zh_TW_2008122501.chm::/java/io/OutputStream.html" TargetMode="External"/><Relationship Id="rId4" Type="http://schemas.openxmlformats.org/officeDocument/2006/relationships/hyperlink" Target="mk:@MSITStore:C:\Users\user\Desktop\JDK_API_1_6_zh_TW_2008122501.chm::/java/io/BufferedOutputStream.html#BufferedOutputStream(java.io.OutputStream, int)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JAVA Socket(TCP)</a:t>
            </a:r>
            <a:endParaRPr lang="zh-TW" altLang="en-US" sz="4000" dirty="0">
              <a:latin typeface="Adobe Gothic Std B" panose="020B0800000000000000" pitchFamily="34" charset="-128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32A29-CA26-44AD-A1B1-55E73506EE28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794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TCP socket--</a:t>
            </a:r>
            <a:r>
              <a:rPr lang="zh-TW" altLang="en-US" sz="40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開啟</a:t>
            </a:r>
            <a:r>
              <a:rPr lang="zh-TW" altLang="en-US" sz="4000" dirty="0" smtClean="0">
                <a:latin typeface="Adobe Gothic Std B" panose="020B0800000000000000" pitchFamily="34" charset="-128"/>
              </a:rPr>
              <a:t> </a:t>
            </a:r>
            <a:r>
              <a:rPr lang="en-US" altLang="zh-TW" sz="4000" dirty="0" smtClean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Socket</a:t>
            </a:r>
            <a:r>
              <a:rPr lang="zh-TW" altLang="en-US" sz="40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介面</a:t>
            </a:r>
            <a:endParaRPr lang="zh-TW" altLang="en-US" sz="4000" dirty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BB5FAFF-960F-4334-AED4-77B7E9FAECA7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10</a:t>
            </a:fld>
            <a:endParaRPr lang="zh-TW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1520" y="1628800"/>
            <a:ext cx="8424936" cy="487375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1. </a:t>
            </a:r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開啟 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Socket</a:t>
            </a:r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介面：</a:t>
            </a:r>
            <a:endParaRPr lang="en-US" altLang="zh-TW" sz="2800" dirty="0" smtClean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  <a:p>
            <a:pPr eaLnBrk="1" hangingPunct="1">
              <a:buNone/>
            </a:pP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        </a:t>
            </a:r>
            <a:r>
              <a:rPr lang="zh-TW" altLang="en-US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建立傳輸應用的兩端點須各自開啟一</a:t>
            </a:r>
            <a:r>
              <a:rPr lang="en-US" altLang="zh-TW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Socket</a:t>
            </a:r>
            <a:r>
              <a:rPr lang="zh-TW" altLang="en-US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，往後的資料傳送，均依賴 </a:t>
            </a:r>
            <a:r>
              <a:rPr lang="en-US" altLang="zh-TW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read</a:t>
            </a:r>
            <a:r>
              <a:rPr lang="zh-TW" altLang="en-US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（送入此</a:t>
            </a:r>
            <a:r>
              <a:rPr lang="en-US" altLang="zh-TW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Socket</a:t>
            </a:r>
            <a:r>
              <a:rPr lang="zh-TW" altLang="en-US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）或 </a:t>
            </a:r>
            <a:r>
              <a:rPr lang="en-US" altLang="zh-TW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write (</a:t>
            </a:r>
            <a:r>
              <a:rPr lang="zh-TW" altLang="en-US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由</a:t>
            </a:r>
            <a:r>
              <a:rPr lang="en-US" altLang="zh-TW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Socket</a:t>
            </a:r>
            <a:r>
              <a:rPr lang="zh-TW" altLang="en-US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讀出</a:t>
            </a:r>
            <a:r>
              <a:rPr lang="en-US" altLang="zh-TW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) </a:t>
            </a:r>
            <a:r>
              <a:rPr lang="zh-TW" altLang="en-US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資料。</a:t>
            </a:r>
            <a:endParaRPr lang="en-US" altLang="zh-TW" sz="2400" dirty="0" smtClean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  <a:p>
            <a:r>
              <a:rPr lang="sv-SE" altLang="zh-TW" sz="22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hlinkClick r:id="rId2" action="ppaction://hlinkfile"/>
              </a:rPr>
              <a:t>ServerSocket</a:t>
            </a:r>
            <a:r>
              <a:rPr lang="sv-SE" altLang="zh-TW" sz="22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(int port, int backlog, </a:t>
            </a:r>
            <a:r>
              <a:rPr lang="sv-SE" altLang="zh-TW" sz="22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hlinkClick r:id="rId3" action="ppaction://hlinkfile" tooltip="java.net 中的類別"/>
              </a:rPr>
              <a:t>InetAddress</a:t>
            </a:r>
            <a:r>
              <a:rPr lang="sv-SE" altLang="zh-TW" sz="22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bindAddr) </a:t>
            </a:r>
            <a:endParaRPr lang="en-US" altLang="zh-TW" sz="2200" b="1" dirty="0" smtClean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>
              <a:buNone/>
            </a:pPr>
            <a:endParaRPr lang="en-US" altLang="zh-TW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72452" cy="1143000"/>
          </a:xfrm>
        </p:spPr>
        <p:txBody>
          <a:bodyPr>
            <a:noAutofit/>
          </a:bodyPr>
          <a:lstStyle/>
          <a:p>
            <a:r>
              <a:rPr lang="en-US" altLang="zh-TW" sz="4000" dirty="0" smtClean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TCP socket-- Binding Socket</a:t>
            </a:r>
            <a:r>
              <a:rPr lang="zh-TW" altLang="en-US" sz="40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地址</a:t>
            </a:r>
            <a:endParaRPr lang="zh-TW" altLang="en-US" sz="4000" dirty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500034" y="1340768"/>
            <a:ext cx="8238582" cy="5116654"/>
          </a:xfrm>
        </p:spPr>
        <p:txBody>
          <a:bodyPr>
            <a:normAutofit/>
          </a:bodyPr>
          <a:lstStyle/>
          <a:p>
            <a:r>
              <a:rPr lang="en-US" altLang="zh-TW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2.</a:t>
            </a:r>
            <a:r>
              <a:rPr lang="zh-TW" altLang="en-US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 </a:t>
            </a:r>
            <a:r>
              <a:rPr lang="en-US" altLang="zh-TW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Binding Socket</a:t>
            </a:r>
            <a:r>
              <a:rPr lang="zh-TW" altLang="en-US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地址：</a:t>
            </a:r>
            <a:endParaRPr lang="en-US" altLang="zh-TW" sz="2800" dirty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  <a:p>
            <a:pPr>
              <a:buNone/>
            </a:pPr>
            <a:r>
              <a:rPr lang="en-US" altLang="zh-TW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        </a:t>
            </a:r>
            <a:r>
              <a:rPr lang="en-US" altLang="zh-TW" sz="26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Socket </a:t>
            </a:r>
            <a:r>
              <a:rPr lang="zh-TW" altLang="en-US" sz="26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出入口需</a:t>
            </a:r>
            <a:r>
              <a:rPr lang="en-US" altLang="zh-TW" sz="26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Binding</a:t>
            </a:r>
            <a:r>
              <a:rPr lang="zh-TW" altLang="en-US" sz="26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到</a:t>
            </a:r>
            <a:r>
              <a:rPr lang="en-US" altLang="zh-TW" sz="26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TCP address(</a:t>
            </a:r>
            <a:r>
              <a:rPr lang="zh-TW" altLang="en-US" sz="26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包含</a:t>
            </a:r>
            <a:r>
              <a:rPr lang="en-US" altLang="zh-TW" sz="26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IP </a:t>
            </a:r>
            <a:r>
              <a:rPr lang="en-US" altLang="zh-TW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address </a:t>
            </a:r>
            <a:r>
              <a:rPr lang="zh-TW" altLang="en-US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及</a:t>
            </a:r>
            <a:r>
              <a:rPr lang="en-US" altLang="zh-TW" sz="26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TCP Port number)</a:t>
            </a:r>
            <a:r>
              <a:rPr lang="zh-TW" altLang="en-US" sz="26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，網路上的電腦主機才可以依據所指定的</a:t>
            </a:r>
            <a:r>
              <a:rPr lang="en-US" altLang="zh-TW" sz="26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TCP address</a:t>
            </a:r>
            <a:r>
              <a:rPr lang="zh-TW" altLang="en-US" sz="26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，建立資料傳送的通道。</a:t>
            </a:r>
            <a:endParaRPr lang="en-US" altLang="zh-TW" sz="2600" dirty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  <a:p>
            <a:pPr>
              <a:buNone/>
            </a:pPr>
            <a:r>
              <a:rPr lang="zh-TW" altLang="en-US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    熟悉的網路應用： </a:t>
            </a:r>
            <a:r>
              <a:rPr lang="en-US" altLang="zh-TW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telnet, </a:t>
            </a:r>
            <a:r>
              <a:rPr lang="en-US" altLang="zh-TW" sz="24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ftp</a:t>
            </a:r>
            <a:r>
              <a:rPr lang="zh-TW" altLang="en-US" sz="24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，</a:t>
            </a:r>
            <a:endParaRPr lang="en-US" altLang="zh-TW" sz="2400" dirty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  <a:p>
            <a:pPr lvl="1">
              <a:buNone/>
            </a:pPr>
            <a:r>
              <a:rPr lang="zh-TW" altLang="en-US" sz="24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均需依據所指定的 </a:t>
            </a:r>
            <a:r>
              <a:rPr lang="en-US" altLang="zh-TW" sz="24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host IP</a:t>
            </a:r>
            <a:r>
              <a:rPr lang="zh-TW" altLang="en-US" sz="24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與 </a:t>
            </a:r>
            <a:r>
              <a:rPr lang="en-US" altLang="zh-TW" sz="24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Port</a:t>
            </a:r>
            <a:r>
              <a:rPr lang="zh-TW" altLang="en-US" sz="24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，建立連接、</a:t>
            </a:r>
            <a:r>
              <a:rPr lang="zh-TW" altLang="en-US" sz="24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傳輸資料</a:t>
            </a:r>
            <a:r>
              <a:rPr lang="zh-TW" altLang="en-US" sz="24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。</a:t>
            </a:r>
            <a:endParaRPr lang="en-US" altLang="zh-TW" sz="2400" dirty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  <a:p>
            <a:r>
              <a:rPr lang="sv-SE" altLang="zh-TW" sz="22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hlinkClick r:id="rId2" action="ppaction://hlinkfile"/>
              </a:rPr>
              <a:t>ServerSocket</a:t>
            </a:r>
            <a:r>
              <a:rPr lang="sv-SE" altLang="zh-TW" sz="22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(int port, int backlog, </a:t>
            </a:r>
            <a:r>
              <a:rPr lang="sv-SE" altLang="zh-TW" sz="22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hlinkClick r:id="rId3" action="ppaction://hlinkfile" tooltip="java.net 中的類別"/>
              </a:rPr>
              <a:t>InetAddress</a:t>
            </a:r>
            <a:r>
              <a:rPr lang="sv-SE" altLang="zh-TW" sz="22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bindAddr) </a:t>
            </a:r>
            <a:endParaRPr lang="en-US" altLang="zh-TW" sz="2200" b="1" dirty="0" smtClean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zh-TW" altLang="en-US" sz="2800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BB5FAFF-960F-4334-AED4-77B7E9FAECA7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1143000"/>
          </a:xfrm>
        </p:spPr>
        <p:txBody>
          <a:bodyPr>
            <a:noAutofit/>
          </a:bodyPr>
          <a:lstStyle/>
          <a:p>
            <a:r>
              <a:rPr lang="en-US" altLang="zh-TW" sz="4000" dirty="0" smtClean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TCP socket-- </a:t>
            </a:r>
            <a:r>
              <a:rPr lang="en-US" altLang="zh-TW" sz="4000" b="1" dirty="0" smtClean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Connection</a:t>
            </a:r>
            <a:r>
              <a:rPr lang="zh-TW" altLang="en-US" sz="4000" b="1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的建立</a:t>
            </a:r>
            <a:endParaRPr lang="zh-TW" altLang="en-US" sz="4000" dirty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43890" cy="4873752"/>
          </a:xfrm>
        </p:spPr>
        <p:txBody>
          <a:bodyPr>
            <a:normAutofit/>
          </a:bodyPr>
          <a:lstStyle/>
          <a:p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3.</a:t>
            </a:r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 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Connection</a:t>
            </a:r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的建立：</a:t>
            </a:r>
            <a:endParaRPr lang="en-US" altLang="zh-TW" sz="2800" dirty="0" smtClean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  <a:p>
            <a:pPr>
              <a:buNone/>
            </a:pP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   </a:t>
            </a:r>
            <a:r>
              <a:rPr lang="zh-TW" altLang="en-US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電腦主機可以使用</a:t>
            </a:r>
            <a:r>
              <a:rPr lang="en-US" altLang="zh-TW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Binding TCP address</a:t>
            </a:r>
            <a:r>
              <a:rPr lang="zh-TW" altLang="en-US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後的</a:t>
            </a:r>
            <a:r>
              <a:rPr lang="en-US" altLang="zh-TW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Socket</a:t>
            </a:r>
            <a:r>
              <a:rPr lang="zh-TW" altLang="en-US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，建立資料傳送通道。</a:t>
            </a:r>
            <a:endParaRPr lang="en-US" altLang="zh-TW" sz="2600" dirty="0" smtClean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  <a:p>
            <a:pPr>
              <a:buNone/>
            </a:pPr>
            <a:r>
              <a:rPr lang="en-US" altLang="zh-TW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   Server/Client</a:t>
            </a:r>
            <a:r>
              <a:rPr lang="zh-TW" altLang="en-US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的傳輸模式，</a:t>
            </a:r>
            <a:r>
              <a:rPr lang="en-US" altLang="zh-TW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Server </a:t>
            </a:r>
            <a:r>
              <a:rPr lang="zh-TW" altLang="en-US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端需呼叫</a:t>
            </a:r>
            <a:r>
              <a:rPr lang="en-US" altLang="zh-TW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accept(</a:t>
            </a:r>
            <a:r>
              <a:rPr lang="zh-TW" altLang="en-US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 </a:t>
            </a:r>
            <a:r>
              <a:rPr lang="en-US" altLang="zh-TW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)</a:t>
            </a:r>
            <a:r>
              <a:rPr lang="zh-TW" altLang="en-US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功能，等待</a:t>
            </a:r>
            <a:r>
              <a:rPr lang="en-US" altLang="zh-TW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Client</a:t>
            </a:r>
            <a:r>
              <a:rPr lang="zh-TW" altLang="en-US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的連接建立要求。</a:t>
            </a:r>
            <a:r>
              <a:rPr lang="en-US" altLang="zh-TW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Client</a:t>
            </a:r>
            <a:r>
              <a:rPr lang="zh-TW" altLang="en-US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端則呼叫</a:t>
            </a:r>
            <a:r>
              <a:rPr lang="en-US" altLang="zh-TW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connect(</a:t>
            </a:r>
            <a:r>
              <a:rPr lang="zh-TW" altLang="en-US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 </a:t>
            </a:r>
            <a:r>
              <a:rPr lang="en-US" altLang="zh-TW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)</a:t>
            </a:r>
            <a:r>
              <a:rPr lang="zh-TW" altLang="en-US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功能，要求與</a:t>
            </a:r>
            <a:r>
              <a:rPr lang="en-US" altLang="zh-TW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Server</a:t>
            </a:r>
            <a:r>
              <a:rPr lang="zh-TW" altLang="en-US" sz="26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主機建立連接通道。 </a:t>
            </a:r>
            <a:endParaRPr lang="en-US" altLang="zh-TW" sz="2600" dirty="0" smtClean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  <a:p>
            <a:r>
              <a:rPr lang="en-US" altLang="zh-TW" sz="22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void connect(</a:t>
            </a:r>
            <a:r>
              <a:rPr lang="en-US" altLang="zh-TW" sz="2200" b="1" dirty="0" err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hlinkClick r:id="rId2" action="ppaction://hlinkfile" tooltip="java.net 中的類別"/>
              </a:rPr>
              <a:t>SocketAddress</a:t>
            </a:r>
            <a:r>
              <a:rPr lang="en-US" altLang="zh-TW" sz="22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endpoint) </a:t>
            </a:r>
          </a:p>
          <a:p>
            <a:pPr>
              <a:buNone/>
            </a:pPr>
            <a:endParaRPr lang="zh-TW" altLang="en-US" sz="2800" dirty="0" smtClean="0"/>
          </a:p>
          <a:p>
            <a:endParaRPr lang="zh-TW" altLang="en-US" sz="2800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BB5FAFF-960F-4334-AED4-77B7E9FAECA7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TCP socket--</a:t>
            </a:r>
            <a:r>
              <a:rPr lang="zh-TW" altLang="en-US" sz="40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傳輸網路資料</a:t>
            </a:r>
            <a:endParaRPr lang="zh-TW" altLang="en-US" sz="4000" dirty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29576" cy="4873752"/>
          </a:xfrm>
        </p:spPr>
        <p:txBody>
          <a:bodyPr>
            <a:normAutofit/>
          </a:bodyPr>
          <a:lstStyle/>
          <a:p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4.</a:t>
            </a:r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 傳輸網路資料：</a:t>
            </a:r>
            <a:endParaRPr lang="en-US" altLang="zh-TW" sz="2800" dirty="0" smtClean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  <a:p>
            <a:pPr>
              <a:buNone/>
            </a:pP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   Client</a:t>
            </a:r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與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Server</a:t>
            </a:r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主機間成功地建立連接通道後。兩端均可藉由各自的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Socket</a:t>
            </a:r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介面，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read </a:t>
            </a:r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或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write </a:t>
            </a:r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資料到對方。 </a:t>
            </a:r>
            <a:endParaRPr lang="en-US" altLang="zh-TW" sz="2800" dirty="0" smtClean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  <a:p>
            <a:pPr>
              <a:buNone/>
            </a:pPr>
            <a:endParaRPr lang="zh-TW" altLang="en-US" sz="2800" dirty="0" smtClean="0"/>
          </a:p>
          <a:p>
            <a:r>
              <a:rPr lang="en-US" altLang="zh-TW" sz="22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hlinkClick r:id="rId2" action="ppaction://hlinkfile"/>
              </a:rPr>
              <a:t>BufferedInputStream</a:t>
            </a:r>
            <a:r>
              <a:rPr lang="en-US" altLang="zh-TW" sz="22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zh-TW" sz="22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hlinkClick r:id="rId3" action="ppaction://hlinkfile" tooltip="java.io 中的類別"/>
              </a:rPr>
              <a:t>InputStream</a:t>
            </a:r>
            <a:r>
              <a:rPr lang="en-US" altLang="zh-TW" sz="22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in, </a:t>
            </a:r>
            <a:r>
              <a:rPr lang="en-US" altLang="zh-TW" sz="22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22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size) </a:t>
            </a:r>
            <a:endParaRPr lang="en-US" altLang="zh-TW" sz="2200" b="1" dirty="0" smtClean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altLang="zh-TW" sz="2200" dirty="0" smtClean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TW" sz="22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hlinkClick r:id="rId4" action="ppaction://hlinkfile"/>
              </a:rPr>
              <a:t>BufferedOutputStream</a:t>
            </a:r>
            <a:r>
              <a:rPr lang="en-US" altLang="zh-TW" sz="22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zh-TW" sz="22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hlinkClick r:id="rId5" action="ppaction://hlinkfile" tooltip="java.io 中的類別"/>
              </a:rPr>
              <a:t>OutputStream</a:t>
            </a:r>
            <a:r>
              <a:rPr lang="en-US" altLang="zh-TW" sz="22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out, </a:t>
            </a:r>
            <a:r>
              <a:rPr lang="en-US" altLang="zh-TW" sz="22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22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size) </a:t>
            </a:r>
            <a:endParaRPr lang="zh-TW" altLang="en-US" sz="22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BB5FAFF-960F-4334-AED4-77B7E9FAECA7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TCP socket--</a:t>
            </a:r>
            <a:r>
              <a:rPr lang="zh-TW" altLang="en-US" sz="40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關閉</a:t>
            </a:r>
            <a:r>
              <a:rPr lang="zh-TW" altLang="en-US" sz="4000" dirty="0" smtClean="0">
                <a:latin typeface="Adobe Gothic Std B" panose="020B0800000000000000" pitchFamily="34" charset="-128"/>
              </a:rPr>
              <a:t> </a:t>
            </a:r>
            <a:r>
              <a:rPr lang="en-US" altLang="zh-TW" sz="4000" dirty="0" smtClean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Socket</a:t>
            </a:r>
            <a:r>
              <a:rPr lang="zh-TW" altLang="en-US" sz="40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介面</a:t>
            </a:r>
            <a:endParaRPr lang="zh-TW" altLang="en-US" sz="4000" dirty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01014" cy="4873752"/>
          </a:xfrm>
        </p:spPr>
        <p:txBody>
          <a:bodyPr>
            <a:normAutofit/>
          </a:bodyPr>
          <a:lstStyle/>
          <a:p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5.</a:t>
            </a:r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 關閉 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Socket</a:t>
            </a:r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介面：</a:t>
            </a:r>
            <a:endParaRPr lang="en-US" altLang="zh-TW" sz="2800" dirty="0" smtClean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  <a:p>
            <a:pPr>
              <a:buNone/>
            </a:pP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   </a:t>
            </a:r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當應用程式不再使用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Socket </a:t>
            </a:r>
            <a:r>
              <a:rPr lang="zh-TW" altLang="en-US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介面</a:t>
            </a:r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做資料傳送時 ，需關閉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Socket </a:t>
            </a:r>
          </a:p>
          <a:p>
            <a:endParaRPr lang="en-US" altLang="zh-TW" sz="2800" dirty="0" smtClean="0"/>
          </a:p>
          <a:p>
            <a:r>
              <a:rPr lang="en-US" altLang="zh-TW" sz="2200" b="1" dirty="0" err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socket.close</a:t>
            </a:r>
            <a:r>
              <a:rPr lang="en-US" altLang="zh-TW" sz="22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 );</a:t>
            </a:r>
            <a:endParaRPr lang="en-US" altLang="zh-TW" sz="22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BB5FAFF-960F-4334-AED4-77B7E9FAECA7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0034" y="-214338"/>
            <a:ext cx="7467600" cy="1143000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TCP socket—</a:t>
            </a:r>
            <a:r>
              <a:rPr lang="zh-TW" altLang="en-US" sz="40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相關</a:t>
            </a:r>
            <a:r>
              <a:rPr lang="en-US" altLang="zh-TW" sz="4000" dirty="0" smtClean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API</a:t>
            </a:r>
            <a:endParaRPr lang="zh-TW" altLang="en-US" sz="4000" dirty="0">
              <a:latin typeface="Adobe Gothic Std B" panose="020B0800000000000000" pitchFamily="34" charset="-128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28596" y="857232"/>
            <a:ext cx="7972452" cy="4873752"/>
          </a:xfrm>
        </p:spPr>
        <p:txBody>
          <a:bodyPr>
            <a:normAutofit/>
          </a:bodyPr>
          <a:lstStyle/>
          <a:p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Java.net</a:t>
            </a:r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中支援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Stream socket (TCP) Server</a:t>
            </a:r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端與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Client</a:t>
            </a:r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端網路應用程式相關的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API:</a:t>
            </a:r>
          </a:p>
          <a:p>
            <a:endParaRPr lang="zh-TW" altLang="en-US" sz="2800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BB5FAFF-960F-4334-AED4-77B7E9FAECA7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15</a:t>
            </a:fld>
            <a:endParaRPr lang="zh-TW" altLang="en-US"/>
          </a:p>
        </p:txBody>
      </p:sp>
      <p:graphicFrame>
        <p:nvGraphicFramePr>
          <p:cNvPr id="6" name="Group 8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5011052"/>
              </p:ext>
            </p:extLst>
          </p:nvPr>
        </p:nvGraphicFramePr>
        <p:xfrm>
          <a:off x="285719" y="1737602"/>
          <a:ext cx="8001058" cy="493482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941505"/>
                <a:gridCol w="2748362"/>
                <a:gridCol w="4311191"/>
              </a:tblGrid>
              <a:tr h="3006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Java API</a:t>
                      </a:r>
                      <a:endParaRPr kumimoji="1" lang="en-US" altLang="zh-TW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說明</a:t>
                      </a:r>
                      <a:endParaRPr kumimoji="1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511186"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1400" u="none" strike="noStrike" cap="none" normalizeH="0" baseline="0" dirty="0" smtClean="0">
                        <a:ln>
                          <a:noFill/>
                        </a:ln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1400" u="none" strike="noStrike" cap="none" normalizeH="0" baseline="0" dirty="0" smtClean="0">
                        <a:ln>
                          <a:noFill/>
                        </a:ln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1400" u="none" strike="noStrike" cap="none" normalizeH="0" baseline="0" dirty="0" smtClean="0">
                        <a:ln>
                          <a:noFill/>
                        </a:ln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1400" u="none" strike="noStrike" cap="none" normalizeH="0" baseline="0" dirty="0" smtClean="0">
                        <a:ln>
                          <a:noFill/>
                        </a:ln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1400" u="none" strike="noStrike" cap="none" normalizeH="0" baseline="0" dirty="0" smtClean="0">
                        <a:ln>
                          <a:noFill/>
                        </a:ln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Server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Java.net.ServerSocket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建立</a:t>
                      </a: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Server</a:t>
                      </a:r>
                      <a:r>
                        <a:rPr kumimoji="1" lang="zh-TW" alt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端</a:t>
                      </a: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socket</a:t>
                      </a:r>
                      <a:r>
                        <a:rPr kumimoji="1" lang="zh-TW" alt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及設定所使用的</a:t>
                      </a: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IP</a:t>
                      </a:r>
                      <a:r>
                        <a:rPr kumimoji="1" lang="zh-TW" alt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位址及通訊埠</a:t>
                      </a:r>
                      <a:endParaRPr kumimoji="1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51118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Accept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等候及接受來自</a:t>
                      </a: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Client</a:t>
                      </a:r>
                      <a:r>
                        <a:rPr kumimoji="1" lang="zh-TW" alt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端連結請求</a:t>
                      </a: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,</a:t>
                      </a:r>
                      <a:r>
                        <a:rPr kumimoji="1" lang="zh-TW" alt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並且建立與</a:t>
                      </a: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Client</a:t>
                      </a:r>
                      <a:r>
                        <a:rPr kumimoji="1" lang="zh-TW" alt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端之連線</a:t>
                      </a:r>
                      <a:endParaRPr kumimoji="1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55328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Read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(java.io.DataInputStream)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接收來自</a:t>
                      </a: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Client</a:t>
                      </a:r>
                      <a:r>
                        <a:rPr kumimoji="1" lang="zh-TW" alt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端所傳送之資料</a:t>
                      </a:r>
                      <a:endParaRPr kumimoji="1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67911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Write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(java.io.DataOutputStream)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傳送資料到</a:t>
                      </a: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Client</a:t>
                      </a:r>
                      <a:endParaRPr kumimoji="1" lang="en-US" altLang="zh-TW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30069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close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關閉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socket,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同時也關閉與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Client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端連結</a:t>
                      </a:r>
                      <a:endParaRPr kumimoji="1" lang="zh-TW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511186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1400" u="none" strike="noStrike" cap="none" normalizeH="0" baseline="0" smtClean="0">
                        <a:ln>
                          <a:noFill/>
                        </a:ln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Client</a:t>
                      </a:r>
                      <a:endParaRPr kumimoji="1" lang="en-US" altLang="zh-TW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Java.net.Socket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建立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Client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端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socket,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並且嘗試建立與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Server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端的連結</a:t>
                      </a:r>
                      <a:endParaRPr kumimoji="1" lang="zh-TW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55328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Read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(java.io.DataInputStream)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接收來自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Server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端所傳送之資料</a:t>
                      </a:r>
                      <a:endParaRPr kumimoji="1" lang="zh-TW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67911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Write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(java.io.DataOutputStream)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傳送資料到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Server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30069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close</a:t>
                      </a:r>
                      <a:endParaRPr kumimoji="1" lang="en-US" altLang="zh-TW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關閉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socket,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同時也關閉與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Server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端連結</a:t>
                      </a:r>
                      <a:endParaRPr kumimoji="1" lang="zh-TW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處理</a:t>
            </a:r>
            <a:r>
              <a:rPr lang="en-US" altLang="zh-TW" sz="4000" dirty="0" smtClean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UDP</a:t>
            </a:r>
            <a:r>
              <a:rPr lang="zh-TW" altLang="en-US" sz="40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通訊協定</a:t>
            </a:r>
            <a:endParaRPr lang="zh-TW" altLang="en-US" sz="4000" dirty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Interface</a:t>
            </a:r>
          </a:p>
          <a:p>
            <a:pPr lvl="1">
              <a:lnSpc>
                <a:spcPct val="90000"/>
              </a:lnSpc>
            </a:pPr>
            <a:r>
              <a:rPr lang="en-US" altLang="zh-TW" sz="2200" dirty="0" err="1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DatagramSocketImplFactory</a:t>
            </a:r>
            <a:endParaRPr lang="en-US" altLang="zh-TW" sz="2200" dirty="0" smtClean="0">
              <a:latin typeface="Consolas" panose="020B0609020204030204" pitchFamily="49" charset="0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Class</a:t>
            </a:r>
          </a:p>
          <a:p>
            <a:pPr lvl="1">
              <a:lnSpc>
                <a:spcPct val="90000"/>
              </a:lnSpc>
            </a:pPr>
            <a:r>
              <a:rPr lang="en-US" altLang="zh-TW" sz="2200" dirty="0" err="1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java.net.DatagramPacket</a:t>
            </a:r>
            <a:endParaRPr lang="en-US" altLang="zh-TW" sz="2200" dirty="0" smtClean="0">
              <a:latin typeface="Consolas" panose="020B0609020204030204" pitchFamily="49" charset="0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altLang="zh-TW" sz="2200" dirty="0" err="1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java.net.DatagramSocket</a:t>
            </a:r>
            <a:endParaRPr lang="en-US" altLang="zh-TW" sz="2200" dirty="0" smtClean="0">
              <a:latin typeface="Consolas" panose="020B0609020204030204" pitchFamily="49" charset="0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altLang="zh-TW" sz="2200" dirty="0" err="1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java.net.DatagramSocketImpl</a:t>
            </a:r>
            <a:endParaRPr lang="en-US" altLang="zh-TW" sz="2200" dirty="0" smtClean="0">
              <a:latin typeface="Consolas" panose="020B0609020204030204" pitchFamily="49" charset="0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altLang="zh-TW" sz="2200" dirty="0" err="1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java.net.MulticastSocket</a:t>
            </a:r>
            <a:endParaRPr lang="en-US" altLang="zh-TW" sz="2200" dirty="0" smtClean="0">
              <a:latin typeface="Consolas" panose="020B0609020204030204" pitchFamily="49" charset="0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Exception</a:t>
            </a:r>
          </a:p>
          <a:p>
            <a:pPr lvl="1">
              <a:lnSpc>
                <a:spcPct val="90000"/>
              </a:lnSpc>
            </a:pPr>
            <a:r>
              <a:rPr lang="en-US" altLang="zh-TW" sz="2200" dirty="0" err="1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java.net.SocketException</a:t>
            </a:r>
            <a:endParaRPr lang="zh-TW" altLang="en-US" sz="2200" dirty="0">
              <a:latin typeface="Consolas" panose="020B0609020204030204" pitchFamily="49" charset="0"/>
              <a:ea typeface="Kozuka Gothic Pro L" panose="020B0200000000000000" pitchFamily="34" charset="-128"/>
              <a:cs typeface="Consolas" panose="020B0609020204030204" pitchFamily="49" charset="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BB5FAFF-960F-4334-AED4-77B7E9FAECA7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處理</a:t>
            </a:r>
            <a:r>
              <a:rPr lang="en-US" altLang="zh-TW" sz="4000" dirty="0" smtClean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TCP</a:t>
            </a:r>
            <a:r>
              <a:rPr lang="zh-TW" altLang="en-US" sz="40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通訊協定</a:t>
            </a:r>
            <a:endParaRPr lang="zh-TW" altLang="en-US" sz="4000" dirty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7776864" cy="5373216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Interface</a:t>
            </a:r>
          </a:p>
          <a:p>
            <a:pPr lvl="1">
              <a:lnSpc>
                <a:spcPct val="90000"/>
              </a:lnSpc>
            </a:pPr>
            <a:r>
              <a:rPr lang="en-US" altLang="zh-TW" sz="22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SocketImplFactory</a:t>
            </a:r>
          </a:p>
          <a:p>
            <a:pPr lvl="1">
              <a:lnSpc>
                <a:spcPct val="90000"/>
              </a:lnSpc>
            </a:pPr>
            <a:r>
              <a:rPr lang="en-US" altLang="zh-TW" sz="22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SocketOptions</a:t>
            </a:r>
          </a:p>
          <a:p>
            <a:pPr>
              <a:lnSpc>
                <a:spcPct val="90000"/>
              </a:lnSpc>
            </a:pP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Class</a:t>
            </a:r>
          </a:p>
          <a:p>
            <a:pPr lvl="1">
              <a:lnSpc>
                <a:spcPct val="90000"/>
              </a:lnSpc>
            </a:pPr>
            <a:r>
              <a:rPr lang="en-US" altLang="zh-TW" sz="22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java.net.ServerSocket</a:t>
            </a:r>
          </a:p>
          <a:p>
            <a:pPr lvl="1">
              <a:lnSpc>
                <a:spcPct val="90000"/>
              </a:lnSpc>
            </a:pPr>
            <a:r>
              <a:rPr lang="en-US" altLang="zh-TW" sz="22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java.net.Socket</a:t>
            </a:r>
          </a:p>
          <a:p>
            <a:pPr lvl="1">
              <a:lnSpc>
                <a:spcPct val="90000"/>
              </a:lnSpc>
            </a:pPr>
            <a:r>
              <a:rPr lang="en-US" altLang="zh-TW" sz="22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java.net.SocketImpl</a:t>
            </a:r>
          </a:p>
          <a:p>
            <a:pPr>
              <a:lnSpc>
                <a:spcPct val="90000"/>
              </a:lnSpc>
            </a:pP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Exception</a:t>
            </a:r>
          </a:p>
          <a:p>
            <a:pPr lvl="1">
              <a:lnSpc>
                <a:spcPct val="90000"/>
              </a:lnSpc>
            </a:pPr>
            <a:r>
              <a:rPr lang="en-US" altLang="zh-TW" sz="22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java.net.BindException</a:t>
            </a:r>
          </a:p>
          <a:p>
            <a:pPr lvl="1">
              <a:lnSpc>
                <a:spcPct val="90000"/>
              </a:lnSpc>
            </a:pPr>
            <a:r>
              <a:rPr lang="en-US" altLang="zh-TW" sz="22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java.net.ConnectException</a:t>
            </a:r>
          </a:p>
          <a:p>
            <a:pPr lvl="1">
              <a:lnSpc>
                <a:spcPct val="90000"/>
              </a:lnSpc>
            </a:pPr>
            <a:r>
              <a:rPr lang="en-US" altLang="zh-TW" sz="22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java.net.SocketException</a:t>
            </a:r>
          </a:p>
          <a:p>
            <a:r>
              <a:rPr lang="en-US" altLang="zh-TW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Java API : </a:t>
            </a:r>
          </a:p>
          <a:p>
            <a:pPr marL="0" indent="0">
              <a:buNone/>
            </a:pPr>
            <a:r>
              <a:rPr lang="en-US" altLang="zh-TW" sz="22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http</a:t>
            </a:r>
            <a:r>
              <a:rPr lang="en-US" altLang="zh-TW" sz="22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://</a:t>
            </a:r>
            <a:r>
              <a:rPr lang="en-US" altLang="zh-TW" sz="22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nothing.tw/JDK_API_1_6/overview-summary.html</a:t>
            </a:r>
            <a:endParaRPr lang="en-US" altLang="zh-TW" sz="2200" dirty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  <a:p>
            <a:endParaRPr lang="zh-TW" altLang="en-US" sz="2200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BB5FAFF-960F-4334-AED4-77B7E9FAECA7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範例程式</a:t>
            </a:r>
            <a:r>
              <a:rPr lang="en-US" altLang="zh-TW" sz="40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—</a:t>
            </a:r>
            <a:r>
              <a:rPr lang="en-US" altLang="zh-TW" sz="4000" dirty="0" smtClean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TCP Server</a:t>
            </a:r>
            <a:endParaRPr lang="zh-TW" altLang="en-US" sz="4000" dirty="0">
              <a:latin typeface="Adobe Gothic Std B" panose="020B0800000000000000" pitchFamily="34" charset="-128"/>
              <a:ea typeface="Kozuka Gothic Pro L" panose="020B0200000000000000" pitchFamily="34" charset="-128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07504" y="1412776"/>
            <a:ext cx="8640960" cy="544522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TW" sz="1400" dirty="0" smtClean="0"/>
          </a:p>
          <a:p>
            <a:r>
              <a:rPr lang="en-US" altLang="zh-TW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public </a:t>
            </a:r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class </a:t>
            </a:r>
            <a:r>
              <a:rPr lang="en-US" altLang="zh-TW" sz="1400" dirty="0" err="1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tcpserver</a:t>
            </a:r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{</a:t>
            </a:r>
          </a:p>
          <a:p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   public static </a:t>
            </a:r>
            <a:r>
              <a:rPr lang="en-US" altLang="zh-TW" sz="1400" dirty="0" err="1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int</a:t>
            </a:r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port = 20; </a:t>
            </a:r>
            <a:r>
              <a:rPr lang="zh-TW" altLang="en-US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 </a:t>
            </a:r>
            <a:r>
              <a:rPr lang="en-US" altLang="zh-TW" sz="1400" b="1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// </a:t>
            </a:r>
            <a:r>
              <a:rPr lang="zh-TW" altLang="en-US" sz="1400" b="1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 連接埠</a:t>
            </a:r>
            <a:endParaRPr lang="zh-TW" altLang="en-US" sz="1400" dirty="0">
              <a:latin typeface="Kozuka Gothic Pro L" panose="020B0200000000000000" pitchFamily="34" charset="-128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r>
              <a:rPr lang="zh-TW" altLang="en-US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   </a:t>
            </a:r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public static void main(String </a:t>
            </a:r>
            <a:r>
              <a:rPr lang="en-US" altLang="zh-TW" sz="1400" dirty="0" err="1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args</a:t>
            </a:r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[]) throws Exception {</a:t>
            </a:r>
          </a:p>
          <a:p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       </a:t>
            </a:r>
            <a:r>
              <a:rPr lang="en-US" altLang="zh-TW" sz="1400" dirty="0" err="1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ServerSocket</a:t>
            </a:r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</a:t>
            </a:r>
            <a:r>
              <a:rPr lang="en-US" altLang="zh-TW" sz="1400" dirty="0" err="1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ss</a:t>
            </a:r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= new </a:t>
            </a:r>
            <a:r>
              <a:rPr lang="en-US" altLang="zh-TW" sz="1400" dirty="0" err="1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ServerSocket</a:t>
            </a:r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(port);     </a:t>
            </a:r>
            <a:r>
              <a:rPr lang="en-US" altLang="zh-TW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// 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 建立 </a:t>
            </a:r>
            <a:r>
              <a:rPr lang="en-US" altLang="zh-TW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TCP 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伺服器</a:t>
            </a:r>
            <a:endParaRPr lang="zh-TW" altLang="en-US" sz="1400" dirty="0">
              <a:solidFill>
                <a:srgbClr val="FF0000"/>
              </a:solidFill>
              <a:latin typeface="Kozuka Gothic Pro L" panose="020B0200000000000000" pitchFamily="34" charset="-128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r>
              <a:rPr lang="zh-TW" altLang="en-US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       </a:t>
            </a:r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while (true) {                             </a:t>
            </a:r>
            <a:r>
              <a:rPr lang="en-US" altLang="zh-TW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  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// 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 不斷</a:t>
            </a:r>
            <a:r>
              <a:rPr lang="zh-TW" altLang="en-US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的接收處理輸入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訊息</a:t>
            </a:r>
            <a:endParaRPr lang="zh-TW" altLang="en-US" sz="1400" dirty="0">
              <a:solidFill>
                <a:srgbClr val="FF0000"/>
              </a:solidFill>
              <a:latin typeface="Kozuka Gothic Pro L" panose="020B0200000000000000" pitchFamily="34" charset="-128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r>
              <a:rPr lang="zh-TW" altLang="en-US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           </a:t>
            </a:r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Socket </a:t>
            </a:r>
            <a:r>
              <a:rPr lang="en-US" altLang="zh-TW" sz="1400" dirty="0" err="1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sc</a:t>
            </a:r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= </a:t>
            </a:r>
            <a:r>
              <a:rPr lang="en-US" altLang="zh-TW" sz="1400" dirty="0" err="1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ss.accept</a:t>
            </a:r>
            <a:r>
              <a:rPr lang="en-US" altLang="zh-TW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(</a:t>
            </a:r>
            <a:r>
              <a:rPr lang="zh-TW" altLang="en-US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</a:t>
            </a:r>
            <a:r>
              <a:rPr lang="en-US" altLang="zh-TW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);        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// 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接收</a:t>
            </a:r>
            <a:r>
              <a:rPr lang="zh-TW" altLang="en-US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輸入訊息。當有人要跟你建立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socket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就有</a:t>
            </a:r>
            <a:endParaRPr lang="en-US" altLang="zh-TW" sz="1400" dirty="0" smtClean="0">
              <a:solidFill>
                <a:srgbClr val="FF0000"/>
              </a:solidFill>
              <a:latin typeface="Kozuka Gothic Pro L" panose="020B0200000000000000" pitchFamily="34" charset="-128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 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                                                                                                                 accept</a:t>
            </a:r>
            <a:r>
              <a:rPr lang="zh-TW" altLang="en-US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動作</a:t>
            </a:r>
          </a:p>
          <a:p>
            <a:r>
              <a:rPr lang="zh-TW" altLang="en-US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           </a:t>
            </a:r>
            <a:r>
              <a:rPr lang="en-US" altLang="zh-TW" sz="1400" dirty="0" err="1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OutputStream</a:t>
            </a:r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</a:t>
            </a:r>
            <a:r>
              <a:rPr lang="en-US" altLang="zh-TW" sz="1400" dirty="0" err="1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os</a:t>
            </a:r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= </a:t>
            </a:r>
            <a:r>
              <a:rPr lang="en-US" altLang="zh-TW" sz="1400" dirty="0" err="1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sc.getOutputStream</a:t>
            </a:r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();    </a:t>
            </a:r>
            <a:r>
              <a:rPr lang="en-US" altLang="zh-TW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// 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 取得</a:t>
            </a:r>
            <a:r>
              <a:rPr lang="zh-TW" altLang="en-US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輸出串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流</a:t>
            </a:r>
            <a:endParaRPr lang="zh-TW" altLang="en-US" sz="1400" dirty="0">
              <a:solidFill>
                <a:srgbClr val="FF0000"/>
              </a:solidFill>
              <a:latin typeface="Kozuka Gothic Pro L" panose="020B0200000000000000" pitchFamily="34" charset="-128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r>
              <a:rPr lang="zh-TW" altLang="en-US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           </a:t>
            </a:r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Scanner </a:t>
            </a:r>
            <a:r>
              <a:rPr lang="en-US" altLang="zh-TW" sz="1400" dirty="0" err="1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scanner</a:t>
            </a:r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= new Scanner(System.in</a:t>
            </a:r>
            <a:r>
              <a:rPr lang="en-US" altLang="zh-TW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);</a:t>
            </a:r>
            <a:r>
              <a:rPr lang="zh-TW" altLang="en-US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  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//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 直接取得使用者的輸入字串</a:t>
            </a:r>
            <a:endParaRPr lang="en-US" altLang="zh-TW" sz="1400" dirty="0" smtClean="0">
              <a:solidFill>
                <a:srgbClr val="FF0000"/>
              </a:solidFill>
              <a:latin typeface="Kozuka Gothic Pro L" panose="020B0200000000000000" pitchFamily="34" charset="-128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r>
              <a:rPr lang="en-US" altLang="zh-TW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           String </a:t>
            </a:r>
            <a:r>
              <a:rPr lang="en-US" altLang="zh-TW" sz="1400" dirty="0" err="1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st</a:t>
            </a:r>
            <a:r>
              <a:rPr lang="en-US" altLang="zh-TW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= </a:t>
            </a:r>
            <a:r>
              <a:rPr lang="en-US" altLang="zh-TW" sz="1400" dirty="0" err="1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scanner.next</a:t>
            </a:r>
            <a:r>
              <a:rPr lang="en-US" altLang="zh-TW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(</a:t>
            </a:r>
            <a:r>
              <a:rPr lang="zh-TW" altLang="en-US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</a:t>
            </a:r>
            <a:r>
              <a:rPr lang="en-US" altLang="zh-TW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);</a:t>
            </a:r>
            <a:r>
              <a:rPr lang="zh-TW" altLang="en-US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                           </a:t>
            </a:r>
            <a:endParaRPr lang="en-US" altLang="zh-TW" sz="1400" dirty="0" smtClean="0">
              <a:latin typeface="Consolas" panose="020B0609020204030204" pitchFamily="49" charset="0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r>
              <a:rPr lang="en-US" altLang="zh-TW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           </a:t>
            </a:r>
            <a:r>
              <a:rPr lang="en-US" altLang="zh-TW" sz="1400" dirty="0" err="1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os.write</a:t>
            </a:r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(</a:t>
            </a:r>
            <a:r>
              <a:rPr lang="en-US" altLang="zh-TW" sz="1400" dirty="0" err="1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st.getBytes</a:t>
            </a:r>
            <a:r>
              <a:rPr lang="en-US" altLang="zh-TW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(“UTF-8”));</a:t>
            </a:r>
            <a:r>
              <a:rPr lang="zh-TW" altLang="en-US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        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// </a:t>
            </a:r>
            <a:r>
              <a:rPr lang="zh-TW" altLang="en-US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送訊息到 </a:t>
            </a:r>
            <a:r>
              <a:rPr lang="en-US" altLang="zh-TW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Client 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端</a:t>
            </a:r>
            <a:endParaRPr lang="zh-TW" altLang="en-US" sz="1400" dirty="0">
              <a:solidFill>
                <a:srgbClr val="FF0000"/>
              </a:solidFill>
              <a:latin typeface="Kozuka Gothic Pro L" panose="020B0200000000000000" pitchFamily="34" charset="-128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r>
              <a:rPr lang="zh-TW" altLang="en-US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           </a:t>
            </a:r>
            <a:r>
              <a:rPr lang="en-US" altLang="zh-TW" sz="1400" dirty="0" err="1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System.out.printf</a:t>
            </a:r>
            <a:r>
              <a:rPr lang="en-US" altLang="zh-TW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(“</a:t>
            </a:r>
            <a:r>
              <a:rPr lang="zh-TW" altLang="en-US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你</a:t>
            </a:r>
            <a:r>
              <a:rPr lang="zh-TW" altLang="en-US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輸入的是</a:t>
            </a:r>
            <a:r>
              <a:rPr lang="en-US" altLang="zh-TW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:” </a:t>
            </a:r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+ </a:t>
            </a:r>
            <a:r>
              <a:rPr lang="en-US" altLang="zh-TW" sz="1400" dirty="0" err="1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st</a:t>
            </a:r>
            <a:r>
              <a:rPr lang="en-US" altLang="zh-TW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);</a:t>
            </a:r>
            <a:r>
              <a:rPr lang="zh-TW" altLang="en-US" sz="1400" dirty="0" smtClean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  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//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 標準輸出</a:t>
            </a:r>
            <a:endParaRPr lang="en-US" altLang="zh-TW" sz="1400" dirty="0">
              <a:solidFill>
                <a:srgbClr val="FF0000"/>
              </a:solidFill>
              <a:latin typeface="Kozuka Gothic Pro L" panose="020B0200000000000000" pitchFamily="34" charset="-128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           </a:t>
            </a:r>
            <a:r>
              <a:rPr lang="en-US" altLang="zh-TW" sz="1400" dirty="0" err="1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os.close</a:t>
            </a:r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();                             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// </a:t>
            </a:r>
            <a:r>
              <a:rPr lang="zh-TW" altLang="en-US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關閉輸出串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流</a:t>
            </a:r>
            <a:endParaRPr lang="zh-TW" altLang="en-US" sz="1400" dirty="0">
              <a:solidFill>
                <a:srgbClr val="FF0000"/>
              </a:solidFill>
              <a:latin typeface="Kozuka Gothic Pro L" panose="020B0200000000000000" pitchFamily="34" charset="-128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r>
              <a:rPr lang="zh-TW" altLang="en-US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           </a:t>
            </a:r>
            <a:r>
              <a:rPr lang="en-US" altLang="zh-TW" sz="1400" dirty="0" err="1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sc.close</a:t>
            </a:r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();                             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// </a:t>
            </a:r>
            <a:r>
              <a:rPr lang="zh-TW" altLang="en-US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關閉 </a:t>
            </a:r>
            <a:r>
              <a:rPr lang="en-US" altLang="zh-TW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TCP 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伺服器</a:t>
            </a:r>
            <a:endParaRPr lang="zh-TW" altLang="en-US" sz="1400" dirty="0">
              <a:solidFill>
                <a:srgbClr val="FF0000"/>
              </a:solidFill>
              <a:latin typeface="Kozuka Gothic Pro L" panose="020B0200000000000000" pitchFamily="34" charset="-128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r>
              <a:rPr lang="zh-TW" altLang="en-US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       </a:t>
            </a:r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}</a:t>
            </a:r>
          </a:p>
          <a:p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    }</a:t>
            </a:r>
          </a:p>
          <a:p>
            <a:r>
              <a:rPr lang="en-US" altLang="zh-TW" sz="1400" dirty="0">
                <a:latin typeface="Consolas" panose="020B0609020204030204" pitchFamily="49" charset="0"/>
                <a:ea typeface="Kozuka Gothic Pro L" panose="020B0200000000000000" pitchFamily="34" charset="-128"/>
                <a:cs typeface="Consolas" panose="020B0609020204030204" pitchFamily="49" charset="0"/>
              </a:rPr>
              <a:t>}</a:t>
            </a:r>
            <a:endParaRPr lang="zh-TW" altLang="en-US" sz="1400" dirty="0">
              <a:latin typeface="Consolas" panose="020B0609020204030204" pitchFamily="49" charset="0"/>
              <a:ea typeface="Kozuka Gothic Pro L" panose="020B0200000000000000" pitchFamily="34" charset="-128"/>
              <a:cs typeface="Consolas" panose="020B0609020204030204" pitchFamily="49" charset="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BB5FAFF-960F-4334-AED4-77B7E9FAECA7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18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範例程式</a:t>
            </a:r>
            <a:r>
              <a:rPr lang="en-US" altLang="zh-TW" sz="40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—</a:t>
            </a:r>
            <a:r>
              <a:rPr lang="en-US" altLang="zh-TW" sz="4000" dirty="0" smtClean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TCP Client</a:t>
            </a:r>
            <a:endParaRPr lang="zh-TW" altLang="en-US" sz="4000" dirty="0">
              <a:latin typeface="Adobe Gothic Std B" panose="020B0800000000000000" pitchFamily="34" charset="-128"/>
              <a:ea typeface="Kozuka Gothic Pro L" panose="020B0200000000000000" pitchFamily="34" charset="-128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51520" y="1412776"/>
            <a:ext cx="8424936" cy="4873752"/>
          </a:xfrm>
        </p:spPr>
        <p:txBody>
          <a:bodyPr>
            <a:noAutofit/>
          </a:bodyPr>
          <a:lstStyle/>
          <a:p>
            <a:r>
              <a:rPr lang="en-US" altLang="zh-TW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public </a:t>
            </a:r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altLang="zh-TW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tcpclient</a:t>
            </a:r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    public static </a:t>
            </a:r>
            <a:r>
              <a:rPr lang="en-US" altLang="zh-TW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 port = 20; </a:t>
            </a:r>
            <a:r>
              <a:rPr lang="zh-TW" alt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// </a:t>
            </a:r>
            <a:r>
              <a:rPr lang="zh-TW" altLang="en-US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設定傳送埠為 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20</a:t>
            </a:r>
            <a:endParaRPr lang="zh-TW" altLang="en-US" sz="1400" dirty="0">
              <a:solidFill>
                <a:srgbClr val="FF0000"/>
              </a:solidFill>
              <a:latin typeface="Kozuka Gothic Pro L" panose="020B0200000000000000" pitchFamily="34" charset="-128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r>
              <a:rPr lang="zh-TW" alt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public static void main(String </a:t>
            </a:r>
            <a:r>
              <a:rPr lang="en-US" altLang="zh-TW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[]) throws Exception {</a:t>
            </a:r>
          </a:p>
          <a:p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Socket client = new Socket</a:t>
            </a:r>
            <a:r>
              <a:rPr lang="en-US" altLang="zh-TW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(“127.0.0.1”, </a:t>
            </a:r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port</a:t>
            </a:r>
            <a:r>
              <a:rPr lang="en-US" altLang="zh-TW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); 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// 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連線本地端主機的 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TCP Socket</a:t>
            </a:r>
            <a:endParaRPr lang="en-US" altLang="zh-TW" sz="1400" dirty="0">
              <a:solidFill>
                <a:srgbClr val="FF0000"/>
              </a:solidFill>
              <a:latin typeface="Kozuka Gothic Pro L" panose="020B0200000000000000" pitchFamily="34" charset="-128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r>
              <a:rPr lang="en-US" altLang="zh-TW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altLang="zh-TW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InputStream</a:t>
            </a:r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 in = </a:t>
            </a:r>
            <a:r>
              <a:rPr lang="en-US" altLang="zh-TW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client.getInputStream</a:t>
            </a:r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();      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// 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取得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client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端輸入訊息的</a:t>
            </a:r>
            <a:r>
              <a:rPr lang="zh-TW" altLang="en-US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串流</a:t>
            </a:r>
          </a:p>
          <a:p>
            <a:r>
              <a:rPr lang="zh-TW" alt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altLang="zh-TW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StringBuffer</a:t>
            </a:r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zh-TW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buf</a:t>
            </a:r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 = new </a:t>
            </a:r>
            <a:r>
              <a:rPr lang="en-US" altLang="zh-TW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StringBuffer</a:t>
            </a:r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();       </a:t>
            </a:r>
            <a:r>
              <a:rPr lang="en-US" altLang="zh-TW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zh-TW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// </a:t>
            </a:r>
            <a:r>
              <a:rPr lang="zh-TW" altLang="en-US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建立讀取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字串</a:t>
            </a:r>
            <a:endParaRPr lang="zh-TW" altLang="en-US" sz="1400" dirty="0">
              <a:solidFill>
                <a:srgbClr val="FF0000"/>
              </a:solidFill>
              <a:latin typeface="Kozuka Gothic Pro L" panose="020B0200000000000000" pitchFamily="34" charset="-128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r>
              <a:rPr lang="zh-TW" alt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try {</a:t>
            </a:r>
          </a:p>
          <a:p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while (true) {          </a:t>
            </a:r>
            <a:r>
              <a:rPr lang="en-US" altLang="zh-TW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// </a:t>
            </a:r>
            <a:r>
              <a:rPr lang="zh-TW" altLang="en-US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不斷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讀取</a:t>
            </a:r>
            <a:endParaRPr lang="zh-TW" altLang="en-US" sz="1400" dirty="0">
              <a:solidFill>
                <a:srgbClr val="FF0000"/>
              </a:solidFill>
              <a:latin typeface="Kozuka Gothic Pro L" panose="020B0200000000000000" pitchFamily="34" charset="-128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r>
              <a:rPr lang="zh-TW" alt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</a:t>
            </a:r>
            <a:r>
              <a:rPr lang="en-US" altLang="zh-TW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 x = </a:t>
            </a:r>
            <a:r>
              <a:rPr lang="en-US" altLang="zh-TW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in.read</a:t>
            </a:r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();  </a:t>
            </a:r>
            <a:r>
              <a:rPr lang="en-US" altLang="zh-TW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// </a:t>
            </a:r>
            <a:r>
              <a:rPr lang="zh-TW" altLang="en-US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讀取一個 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byte(read 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傳回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-1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代表</a:t>
            </a:r>
            <a:r>
              <a:rPr lang="zh-TW" altLang="en-US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串流結束</a:t>
            </a:r>
            <a:r>
              <a:rPr lang="en-US" altLang="zh-TW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)</a:t>
            </a:r>
          </a:p>
          <a:p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if (x==-1) break;  </a:t>
            </a:r>
            <a:r>
              <a:rPr lang="en-US" altLang="zh-TW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// </a:t>
            </a:r>
            <a:r>
              <a:rPr lang="en-US" altLang="zh-TW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x = 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-1 </a:t>
            </a:r>
            <a:r>
              <a:rPr lang="zh-TW" altLang="en-US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代表串流結束，讀取完畢，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用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break </a:t>
            </a:r>
            <a:r>
              <a:rPr lang="zh-TW" altLang="en-US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跳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開</a:t>
            </a:r>
            <a:endParaRPr lang="zh-TW" altLang="en-US" sz="1400" dirty="0">
              <a:solidFill>
                <a:srgbClr val="FF0000"/>
              </a:solidFill>
              <a:latin typeface="Kozuka Gothic Pro L" panose="020B0200000000000000" pitchFamily="34" charset="-128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r>
              <a:rPr lang="zh-TW" alt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</a:t>
            </a:r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byte b = (byte) x; </a:t>
            </a:r>
            <a:r>
              <a:rPr lang="en-US" altLang="zh-TW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// </a:t>
            </a:r>
            <a:r>
              <a:rPr lang="zh-TW" altLang="en-US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將 </a:t>
            </a:r>
            <a:r>
              <a:rPr lang="en-US" altLang="zh-TW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x </a:t>
            </a:r>
            <a:r>
              <a:rPr lang="zh-TW" altLang="en-US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轉為 </a:t>
            </a:r>
            <a:r>
              <a:rPr lang="en-US" altLang="zh-TW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byte</a:t>
            </a:r>
            <a:r>
              <a:rPr lang="zh-TW" altLang="en-US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，放入變數 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b</a:t>
            </a:r>
            <a:endParaRPr lang="en-US" altLang="zh-TW" sz="1400" dirty="0">
              <a:solidFill>
                <a:srgbClr val="FF0000"/>
              </a:solidFill>
              <a:latin typeface="Kozuka Gothic Pro L" panose="020B0200000000000000" pitchFamily="34" charset="-128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</a:t>
            </a:r>
            <a:r>
              <a:rPr lang="en-US" altLang="zh-TW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buf.append</a:t>
            </a:r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((char) b</a:t>
            </a:r>
            <a:r>
              <a:rPr lang="en-US" altLang="zh-TW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r>
              <a:rPr lang="zh-TW" alt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zh-TW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zh-TW" alt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zh-TW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// 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從</a:t>
            </a:r>
            <a:r>
              <a:rPr lang="en-US" altLang="zh-TW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buffer</a:t>
            </a:r>
            <a:r>
              <a:rPr lang="zh-TW" altLang="en-US" sz="1400" dirty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中</a:t>
            </a:r>
            <a:r>
              <a:rPr lang="zh-TW" altLang="en-US" sz="1400" dirty="0" smtClean="0">
                <a:solidFill>
                  <a:srgbClr val="FF0000"/>
                </a:solidFill>
                <a:latin typeface="Kozuka Gothic Pro L" panose="020B0200000000000000" pitchFamily="34" charset="-128"/>
                <a:ea typeface="Kozuka Gothic Pro L" panose="020B0200000000000000" pitchFamily="34" charset="-128"/>
                <a:cs typeface="Consolas" panose="020B0609020204030204" pitchFamily="49" charset="0"/>
              </a:rPr>
              <a:t>添加字元</a:t>
            </a:r>
            <a:endParaRPr lang="en-US" altLang="zh-TW" sz="1400" dirty="0" smtClean="0">
              <a:solidFill>
                <a:srgbClr val="FF0000"/>
              </a:solidFill>
              <a:latin typeface="Kozuka Gothic Pro L" panose="020B0200000000000000" pitchFamily="34" charset="-128"/>
              <a:ea typeface="Kozuka Gothic Pro L" panose="020B0200000000000000" pitchFamily="34" charset="-128"/>
              <a:cs typeface="Consolas" panose="020B0609020204030204" pitchFamily="49" charset="0"/>
            </a:endParaRPr>
          </a:p>
          <a:p>
            <a:r>
              <a:rPr lang="en-US" altLang="zh-TW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 </a:t>
            </a:r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catch (Exception e) {</a:t>
            </a:r>
          </a:p>
          <a:p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altLang="zh-TW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in.close</a:t>
            </a:r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();    </a:t>
            </a:r>
            <a:r>
              <a:rPr lang="en-US" altLang="zh-TW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          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zh-TW" altLang="en-US" sz="14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關閉輸入串</a:t>
            </a:r>
            <a:r>
              <a:rPr lang="zh-TW" altLang="en-US" sz="14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流</a:t>
            </a:r>
            <a:endParaRPr lang="en-US" altLang="zh-TW" sz="140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altLang="zh-TW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System.out.println</a:t>
            </a:r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zh-TW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buf</a:t>
            </a:r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);      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zh-TW" altLang="en-US" sz="14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印</a:t>
            </a:r>
            <a:r>
              <a:rPr lang="zh-TW" altLang="en-US" sz="14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出</a:t>
            </a:r>
            <a:r>
              <a:rPr lang="en-US" altLang="zh-TW" sz="14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buffer</a:t>
            </a:r>
            <a:r>
              <a:rPr lang="zh-TW" altLang="en-US" sz="14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中</a:t>
            </a:r>
            <a:r>
              <a:rPr lang="zh-TW" altLang="en-US" sz="14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接收</a:t>
            </a:r>
            <a:r>
              <a:rPr lang="zh-TW" altLang="en-US" sz="14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到的</a:t>
            </a:r>
            <a:r>
              <a:rPr lang="zh-TW" altLang="en-US" sz="14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訊息</a:t>
            </a:r>
            <a:endParaRPr lang="zh-TW" altLang="en-US" sz="140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zh-TW" alt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altLang="zh-TW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client.close</a:t>
            </a:r>
            <a:r>
              <a:rPr lang="en-US" altLang="zh-TW" sz="1400" dirty="0">
                <a:latin typeface="Consolas" panose="020B0609020204030204" pitchFamily="49" charset="0"/>
                <a:cs typeface="Consolas" panose="020B0609020204030204" pitchFamily="49" charset="0"/>
              </a:rPr>
              <a:t>();               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zh-TW" altLang="en-US" sz="14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關閉 </a:t>
            </a:r>
            <a:r>
              <a:rPr lang="en-US" altLang="zh-TW" sz="1400" dirty="0" err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TcpSocket</a:t>
            </a:r>
            <a:endParaRPr lang="en-US" altLang="zh-TW" sz="1400" dirty="0" smtClean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TW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r>
              <a:rPr lang="en-US" altLang="zh-TW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zh-TW" alt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BB5FAFF-960F-4334-AED4-77B7E9FAECA7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19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Socket</a:t>
            </a:r>
            <a:endParaRPr lang="zh-TW" altLang="en-US" sz="4000" dirty="0">
              <a:latin typeface="Adobe Gothic Std B" panose="020B0800000000000000" pitchFamily="34" charset="-128"/>
            </a:endParaRPr>
          </a:p>
        </p:txBody>
      </p:sp>
      <p:grpSp>
        <p:nvGrpSpPr>
          <p:cNvPr id="4" name="群組 3"/>
          <p:cNvGrpSpPr/>
          <p:nvPr/>
        </p:nvGrpSpPr>
        <p:grpSpPr>
          <a:xfrm>
            <a:off x="1606550" y="1484784"/>
            <a:ext cx="5989786" cy="4910481"/>
            <a:chOff x="2195513" y="2420938"/>
            <a:chExt cx="4032250" cy="3529012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2771775" y="2420938"/>
              <a:ext cx="2952750" cy="360362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dirty="0">
                  <a:latin typeface="Kozuka Gothic Pro L" panose="020B0200000000000000" pitchFamily="34" charset="-128"/>
                  <a:ea typeface="Kozuka Gothic Pro L" panose="020B0200000000000000" pitchFamily="34" charset="-128"/>
                </a:rPr>
                <a:t>Application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771775" y="3141663"/>
              <a:ext cx="2952750" cy="863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dirty="0">
                  <a:latin typeface="Kozuka Gothic Pro L" panose="020B0200000000000000" pitchFamily="34" charset="-128"/>
                  <a:ea typeface="Kozuka Gothic Pro L" panose="020B0200000000000000" pitchFamily="34" charset="-128"/>
                </a:rPr>
                <a:t>Socket API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195513" y="4508500"/>
              <a:ext cx="1439862" cy="576263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dirty="0">
                  <a:latin typeface="Kozuka Gothic Pro L" panose="020B0200000000000000" pitchFamily="34" charset="-128"/>
                  <a:ea typeface="Kozuka Gothic Pro L" panose="020B0200000000000000" pitchFamily="34" charset="-128"/>
                </a:rPr>
                <a:t>TCP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4787900" y="4508500"/>
              <a:ext cx="1439863" cy="576263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dirty="0">
                  <a:latin typeface="Kozuka Gothic Pro L" panose="020B0200000000000000" pitchFamily="34" charset="-128"/>
                  <a:ea typeface="Kozuka Gothic Pro L" panose="020B0200000000000000" pitchFamily="34" charset="-128"/>
                </a:rPr>
                <a:t>UDP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2771775" y="5589588"/>
              <a:ext cx="2952750" cy="360362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dirty="0">
                  <a:latin typeface="Kozuka Gothic Pro L" panose="020B0200000000000000" pitchFamily="34" charset="-128"/>
                  <a:ea typeface="Kozuka Gothic Pro L" panose="020B0200000000000000" pitchFamily="34" charset="-128"/>
                </a:rPr>
                <a:t>Network</a:t>
              </a:r>
            </a:p>
          </p:txBody>
        </p:sp>
        <p:sp>
          <p:nvSpPr>
            <p:cNvPr id="10" name="Line 16"/>
            <p:cNvSpPr>
              <a:spLocks noChangeShapeType="1"/>
            </p:cNvSpPr>
            <p:nvPr/>
          </p:nvSpPr>
          <p:spPr bwMode="auto">
            <a:xfrm>
              <a:off x="4211638" y="2781300"/>
              <a:ext cx="0" cy="360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" name="Line 17"/>
            <p:cNvSpPr>
              <a:spLocks noChangeShapeType="1"/>
            </p:cNvSpPr>
            <p:nvPr/>
          </p:nvSpPr>
          <p:spPr bwMode="auto">
            <a:xfrm>
              <a:off x="4211638" y="4005263"/>
              <a:ext cx="0" cy="215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" name="Line 18"/>
            <p:cNvSpPr>
              <a:spLocks noChangeShapeType="1"/>
            </p:cNvSpPr>
            <p:nvPr/>
          </p:nvSpPr>
          <p:spPr bwMode="auto">
            <a:xfrm>
              <a:off x="2843213" y="4221163"/>
              <a:ext cx="27368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" name="Line 19"/>
            <p:cNvSpPr>
              <a:spLocks noChangeShapeType="1"/>
            </p:cNvSpPr>
            <p:nvPr/>
          </p:nvSpPr>
          <p:spPr bwMode="auto">
            <a:xfrm>
              <a:off x="2843213" y="4221163"/>
              <a:ext cx="0" cy="2873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" name="Line 20"/>
            <p:cNvSpPr>
              <a:spLocks noChangeShapeType="1"/>
            </p:cNvSpPr>
            <p:nvPr/>
          </p:nvSpPr>
          <p:spPr bwMode="auto">
            <a:xfrm>
              <a:off x="5580063" y="4221163"/>
              <a:ext cx="0" cy="2873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" name="Line 21"/>
            <p:cNvSpPr>
              <a:spLocks noChangeShapeType="1"/>
            </p:cNvSpPr>
            <p:nvPr/>
          </p:nvSpPr>
          <p:spPr bwMode="auto">
            <a:xfrm>
              <a:off x="2843213" y="5084763"/>
              <a:ext cx="0" cy="215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" name="Line 22"/>
            <p:cNvSpPr>
              <a:spLocks noChangeShapeType="1"/>
            </p:cNvSpPr>
            <p:nvPr/>
          </p:nvSpPr>
          <p:spPr bwMode="auto">
            <a:xfrm>
              <a:off x="5580063" y="5084763"/>
              <a:ext cx="0" cy="215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" name="Line 23"/>
            <p:cNvSpPr>
              <a:spLocks noChangeShapeType="1"/>
            </p:cNvSpPr>
            <p:nvPr/>
          </p:nvSpPr>
          <p:spPr bwMode="auto">
            <a:xfrm>
              <a:off x="2843213" y="5300663"/>
              <a:ext cx="27368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" name="Line 24"/>
            <p:cNvSpPr>
              <a:spLocks noChangeShapeType="1"/>
            </p:cNvSpPr>
            <p:nvPr/>
          </p:nvSpPr>
          <p:spPr bwMode="auto">
            <a:xfrm>
              <a:off x="4211638" y="5300663"/>
              <a:ext cx="0" cy="2889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19" name="日期版面配置區 1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C40B9E3-D521-4062-B859-A65DB7D3AB9B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20" name="投影片編號版面配置區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16344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範例程式</a:t>
            </a:r>
            <a:r>
              <a:rPr lang="en-US" altLang="zh-TW" sz="40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—</a:t>
            </a:r>
            <a:r>
              <a:rPr lang="zh-TW" altLang="en-US" sz="40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執行結果</a:t>
            </a:r>
            <a:endParaRPr lang="zh-TW" altLang="en-US" sz="4000" dirty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84" y="2204864"/>
            <a:ext cx="8096266" cy="1390685"/>
          </a:xfrm>
          <a:prstGeom prst="rect">
            <a:avLst/>
          </a:prstGeom>
          <a:ln w="762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4" name="日期版面配置區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BB5FAFF-960F-4334-AED4-77B7E9FAECA7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20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48" y="4077072"/>
            <a:ext cx="8203612" cy="1244511"/>
          </a:xfrm>
          <a:prstGeom prst="rect">
            <a:avLst/>
          </a:prstGeom>
          <a:ln w="762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Socket</a:t>
            </a:r>
            <a:endParaRPr lang="zh-TW" altLang="en-US" sz="4000" dirty="0">
              <a:latin typeface="Adobe Gothic Std B" panose="020B0800000000000000" pitchFamily="34" charset="-128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59216" cy="4873752"/>
          </a:xfrm>
        </p:spPr>
        <p:txBody>
          <a:bodyPr>
            <a:normAutofit/>
          </a:bodyPr>
          <a:lstStyle/>
          <a:p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Socket</a:t>
            </a:r>
            <a:r>
              <a:rPr lang="zh-TW" altLang="en-US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在網路應用程式開發上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,</a:t>
            </a:r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有</a:t>
            </a:r>
            <a:r>
              <a:rPr lang="zh-TW" altLang="en-US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下列兩大類</a:t>
            </a:r>
            <a:r>
              <a:rPr lang="en-US" altLang="zh-TW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:</a:t>
            </a:r>
          </a:p>
          <a:p>
            <a:pPr lvl="1"/>
            <a:r>
              <a:rPr lang="en-US" altLang="zh-TW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Stream Socket </a:t>
            </a:r>
            <a:endParaRPr lang="en-US" altLang="zh-TW" sz="2800" dirty="0" smtClean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  <a:p>
            <a:pPr marL="365760" lvl="1" indent="0">
              <a:buNone/>
            </a:pPr>
            <a:r>
              <a:rPr lang="en-US" altLang="zh-TW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 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 (</a:t>
            </a:r>
            <a:r>
              <a:rPr lang="en-US" altLang="zh-TW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Connection-Oriented Protocol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)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  <a:sym typeface="Wingdings" pitchFamily="2" charset="2"/>
              </a:rPr>
              <a:t>TCP</a:t>
            </a:r>
            <a:endParaRPr lang="en-US" altLang="zh-TW" sz="2800" dirty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  <a:p>
            <a:pPr lvl="1"/>
            <a:r>
              <a:rPr lang="en-US" altLang="zh-TW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Datagram Socket </a:t>
            </a:r>
            <a:endParaRPr lang="en-US" altLang="zh-TW" sz="2800" dirty="0" smtClean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  <a:p>
            <a:pPr marL="365760" lvl="1" indent="0">
              <a:buNone/>
            </a:pPr>
            <a:r>
              <a:rPr lang="en-US" altLang="zh-TW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 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 (</a:t>
            </a:r>
            <a:r>
              <a:rPr lang="en-US" altLang="zh-TW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connectionless Protocol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)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  <a:sym typeface="Wingdings" pitchFamily="2" charset="2"/>
              </a:rPr>
              <a:t>UDP</a:t>
            </a:r>
            <a:endParaRPr lang="zh-TW" altLang="en-US" sz="2800" dirty="0">
              <a:latin typeface="Kozuka Gothic Pro L" panose="020B0200000000000000" pitchFamily="34" charset="-128"/>
              <a:ea typeface="Kozuka Gothic Pro L" panose="020B0200000000000000" pitchFamily="34" charset="-128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8807EF1-F2F2-4150-9CC0-39E270CC3474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390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Socket</a:t>
            </a:r>
            <a:r>
              <a:rPr lang="zh-TW" altLang="en-US" sz="4000" dirty="0" smtClean="0">
                <a:latin typeface="Adobe Gothic Std B" panose="020B0800000000000000" pitchFamily="34" charset="-128"/>
              </a:rPr>
              <a:t> </a:t>
            </a:r>
            <a:r>
              <a:rPr lang="en-US" altLang="zh-TW" sz="4000" dirty="0" smtClean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API--</a:t>
            </a:r>
            <a:r>
              <a:rPr lang="en-US" altLang="zh-TW" sz="4000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Server</a:t>
            </a:r>
            <a:endParaRPr lang="zh-TW" altLang="en-US" sz="4000" dirty="0">
              <a:latin typeface="Adobe Gothic Std B" panose="020B0800000000000000" pitchFamily="34" charset="-128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7467600" cy="4873752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所提供的</a:t>
            </a:r>
            <a:r>
              <a:rPr lang="en-US" altLang="zh-TW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Server</a:t>
            </a:r>
            <a:r>
              <a:rPr lang="zh-TW" altLang="en-US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端的</a:t>
            </a:r>
            <a:r>
              <a:rPr lang="en-US" altLang="zh-TW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API</a:t>
            </a:r>
            <a:r>
              <a:rPr lang="zh-TW" altLang="en-US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函式</a:t>
            </a:r>
            <a:r>
              <a:rPr lang="en-US" altLang="zh-TW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:</a:t>
            </a:r>
          </a:p>
          <a:p>
            <a:endParaRPr lang="zh-TW" altLang="en-US" sz="2800" dirty="0"/>
          </a:p>
        </p:txBody>
      </p:sp>
      <p:graphicFrame>
        <p:nvGraphicFramePr>
          <p:cNvPr id="4" name="Group 10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0973268"/>
              </p:ext>
            </p:extLst>
          </p:nvPr>
        </p:nvGraphicFramePr>
        <p:xfrm>
          <a:off x="323528" y="2060848"/>
          <a:ext cx="7992889" cy="460850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876005"/>
                <a:gridCol w="1434262"/>
                <a:gridCol w="5682622"/>
              </a:tblGrid>
              <a:tr h="363447">
                <a:tc rowSpan="1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Server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BSD Socket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說明</a:t>
                      </a:r>
                      <a:endParaRPr kumimoji="1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36344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socket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建立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socket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36344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bind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設定</a:t>
                      </a: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socket</a:t>
                      </a:r>
                      <a:r>
                        <a:rPr kumimoji="1" lang="zh-TW" alt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所使用的</a:t>
                      </a: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local</a:t>
                      </a:r>
                      <a:r>
                        <a:rPr kumimoji="1" lang="zh-TW" alt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端</a:t>
                      </a: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IP</a:t>
                      </a:r>
                      <a:r>
                        <a:rPr kumimoji="1" lang="zh-TW" alt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位址與通訊埠</a:t>
                      </a:r>
                      <a:endParaRPr kumimoji="1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36344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listen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設定</a:t>
                      </a: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socket</a:t>
                      </a:r>
                      <a:r>
                        <a:rPr kumimoji="1" lang="zh-TW" alt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等候</a:t>
                      </a: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(listen)Client</a:t>
                      </a:r>
                      <a:r>
                        <a:rPr kumimoji="1" lang="zh-TW" alt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端連結請求</a:t>
                      </a: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(connection request)</a:t>
                      </a:r>
                      <a:endParaRPr kumimoji="1" lang="en-US" altLang="zh-TW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36344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accept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接受來自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Client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端的連結請求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,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並且建立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socket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連結</a:t>
                      </a:r>
                      <a:endParaRPr kumimoji="1" lang="zh-TW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66874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recv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read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(TCP)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接收來自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Client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端所傳來的資料</a:t>
                      </a:r>
                      <a:endParaRPr kumimoji="1" lang="zh-TW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36344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recvfrom</a:t>
                      </a:r>
                      <a:endParaRPr kumimoji="1" lang="en-US" altLang="zh-TW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(UDP)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接收來自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Client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端所傳來的資料</a:t>
                      </a:r>
                      <a:endParaRPr kumimoji="1" lang="zh-TW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66874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send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write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(TCP)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傳送資料至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Client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端</a:t>
                      </a:r>
                      <a:endParaRPr kumimoji="1" lang="zh-TW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36344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sendto</a:t>
                      </a:r>
                      <a:endParaRPr kumimoji="1" lang="en-US" altLang="zh-TW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(UDP)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傳送資料至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Client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端</a:t>
                      </a:r>
                      <a:endParaRPr kumimoji="1" lang="zh-TW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36344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closesocket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關閉通訊連結及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socket,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並且釋放系統資源</a:t>
                      </a:r>
                      <a:endParaRPr kumimoji="1" lang="zh-TW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36344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shutdown</a:t>
                      </a:r>
                      <a:endParaRPr kumimoji="1" lang="en-US" altLang="zh-TW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關閉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socket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的傳送與接收的功能</a:t>
                      </a:r>
                      <a:endParaRPr kumimoji="1" lang="zh-TW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5" name="日期版面配置區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10415AC-7B4D-4405-B2A5-C9BE8215058B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234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Socket</a:t>
            </a:r>
            <a:r>
              <a:rPr lang="zh-TW" altLang="en-US" sz="4000" dirty="0">
                <a:latin typeface="Adobe Gothic Std B" panose="020B0800000000000000" pitchFamily="34" charset="-128"/>
              </a:rPr>
              <a:t> </a:t>
            </a:r>
            <a:r>
              <a:rPr lang="en-US" altLang="zh-TW" sz="4000" dirty="0" smtClean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API--</a:t>
            </a:r>
            <a:r>
              <a:rPr lang="en-US" altLang="zh-TW" sz="4000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Client</a:t>
            </a:r>
            <a:endParaRPr lang="zh-TW" altLang="en-US" sz="4000" dirty="0">
              <a:latin typeface="Adobe Gothic Std B" panose="020B0800000000000000" pitchFamily="34" charset="-128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所提供的</a:t>
            </a:r>
            <a:r>
              <a:rPr lang="en-US" altLang="zh-TW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Client</a:t>
            </a:r>
            <a:r>
              <a:rPr lang="zh-TW" altLang="en-US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端的</a:t>
            </a:r>
            <a:r>
              <a:rPr lang="en-US" altLang="zh-TW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API</a:t>
            </a:r>
            <a:r>
              <a:rPr lang="zh-TW" altLang="en-US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函式</a:t>
            </a:r>
            <a:r>
              <a:rPr lang="en-US" altLang="zh-TW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:</a:t>
            </a:r>
          </a:p>
          <a:p>
            <a:endParaRPr lang="zh-TW" altLang="en-US" sz="2800" dirty="0"/>
          </a:p>
        </p:txBody>
      </p:sp>
      <p:graphicFrame>
        <p:nvGraphicFramePr>
          <p:cNvPr id="4" name="Group 4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2012262"/>
              </p:ext>
            </p:extLst>
          </p:nvPr>
        </p:nvGraphicFramePr>
        <p:xfrm>
          <a:off x="323528" y="2204864"/>
          <a:ext cx="8064896" cy="367240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883897"/>
                <a:gridCol w="1447183"/>
                <a:gridCol w="5733816"/>
              </a:tblGrid>
              <a:tr h="343858">
                <a:tc rowSpan="9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Client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BSD Socket</a:t>
                      </a:r>
                      <a:endParaRPr kumimoji="1" lang="en-US" altLang="zh-TW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說明</a:t>
                      </a:r>
                      <a:endParaRPr kumimoji="1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34385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socket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建立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socket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34385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connect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建立與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Server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端的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socket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連線</a:t>
                      </a:r>
                      <a:endParaRPr kumimoji="1" lang="zh-TW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6327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recv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read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(TCP)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接收來自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Server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端所傳來的資料</a:t>
                      </a:r>
                      <a:endParaRPr kumimoji="1" lang="zh-TW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34385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recvfrom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(UDP)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接收來自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Server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端所傳來的資料</a:t>
                      </a:r>
                      <a:endParaRPr kumimoji="1" lang="zh-TW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6327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send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write</a:t>
                      </a:r>
                      <a:endParaRPr kumimoji="1" lang="en-US" altLang="zh-TW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(TCP)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傳送資料至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Server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端</a:t>
                      </a:r>
                      <a:endParaRPr kumimoji="1" lang="zh-TW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34385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sendto</a:t>
                      </a:r>
                      <a:endParaRPr kumimoji="1" lang="en-US" altLang="zh-TW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(UDP)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傳送資料至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Server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端</a:t>
                      </a:r>
                      <a:endParaRPr kumimoji="1" lang="zh-TW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34385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closesocket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關閉通訊連結及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socket,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並且釋放系統資源</a:t>
                      </a:r>
                      <a:endParaRPr kumimoji="1" lang="zh-TW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  <a:tr h="34385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shutdown</a:t>
                      </a:r>
                      <a:endParaRPr kumimoji="1" lang="en-US" altLang="zh-TW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關閉</a:t>
                      </a:r>
                      <a:r>
                        <a:rPr kumimoji="1" lang="en-US" altLang="zh-TW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socket</a:t>
                      </a:r>
                      <a:r>
                        <a:rPr kumimoji="1" lang="zh-TW" alt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Kozuka Gothic Pro L" panose="020B0200000000000000" pitchFamily="34" charset="-128"/>
                          <a:ea typeface="Kozuka Gothic Pro L" panose="020B0200000000000000" pitchFamily="34" charset="-128"/>
                        </a:rPr>
                        <a:t>的傳送與接收的功能</a:t>
                      </a:r>
                      <a:endParaRPr kumimoji="1" lang="zh-TW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ozuka Gothic Pro L" panose="020B0200000000000000" pitchFamily="34" charset="-128"/>
                        <a:ea typeface="Kozuka Gothic Pro L" panose="020B0200000000000000" pitchFamily="34" charset="-128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5" name="日期版面配置區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58B83F2-CC32-4725-B52B-88F6B5B05971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353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Stream </a:t>
            </a:r>
            <a:r>
              <a:rPr lang="en-US" altLang="zh-TW" sz="4000" dirty="0" smtClean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Socket--</a:t>
            </a:r>
            <a:r>
              <a:rPr lang="en-US" altLang="zh-TW" sz="4000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Server</a:t>
            </a:r>
            <a:endParaRPr lang="zh-TW" altLang="en-US" sz="4000" dirty="0">
              <a:latin typeface="Adobe Gothic Std B" panose="020B0800000000000000" pitchFamily="34" charset="-128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Stream Socket</a:t>
            </a:r>
            <a:r>
              <a:rPr lang="zh-TW" altLang="en-US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在</a:t>
            </a:r>
            <a:r>
              <a:rPr lang="en-US" altLang="zh-TW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Server</a:t>
            </a:r>
            <a:r>
              <a:rPr lang="zh-TW" altLang="en-US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端的開發流程</a:t>
            </a:r>
          </a:p>
          <a:p>
            <a:endParaRPr lang="zh-TW" altLang="en-US" sz="2800" dirty="0"/>
          </a:p>
        </p:txBody>
      </p:sp>
      <p:grpSp>
        <p:nvGrpSpPr>
          <p:cNvPr id="4" name="群組 3"/>
          <p:cNvGrpSpPr/>
          <p:nvPr/>
        </p:nvGrpSpPr>
        <p:grpSpPr>
          <a:xfrm>
            <a:off x="907743" y="2348880"/>
            <a:ext cx="7092555" cy="3960439"/>
            <a:chOff x="1908175" y="2636838"/>
            <a:chExt cx="5545139" cy="3600450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2195513" y="2636838"/>
              <a:ext cx="1512887" cy="36036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dirty="0">
                  <a:latin typeface="Consolas" panose="020B0609020204030204" pitchFamily="49" charset="0"/>
                  <a:cs typeface="Consolas" panose="020B0609020204030204" pitchFamily="49" charset="0"/>
                </a:rPr>
                <a:t>Socket()</a:t>
              </a: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2195513" y="3357563"/>
              <a:ext cx="1512887" cy="36036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Consolas" panose="020B0609020204030204" pitchFamily="49" charset="0"/>
                  <a:cs typeface="Consolas" panose="020B0609020204030204" pitchFamily="49" charset="0"/>
                </a:rPr>
                <a:t>Bind()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2195513" y="4076700"/>
              <a:ext cx="1512887" cy="3603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Consolas" panose="020B0609020204030204" pitchFamily="49" charset="0"/>
                  <a:cs typeface="Consolas" panose="020B0609020204030204" pitchFamily="49" charset="0"/>
                </a:rPr>
                <a:t>Listen()</a:t>
              </a: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2195513" y="4797425"/>
              <a:ext cx="1512887" cy="3603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Consolas" panose="020B0609020204030204" pitchFamily="49" charset="0"/>
                  <a:cs typeface="Consolas" panose="020B0609020204030204" pitchFamily="49" charset="0"/>
                </a:rPr>
                <a:t>Accept()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2195513" y="5876925"/>
              <a:ext cx="1512887" cy="3603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dirty="0">
                  <a:latin typeface="Consolas" panose="020B0609020204030204" pitchFamily="49" charset="0"/>
                  <a:cs typeface="Consolas" panose="020B0609020204030204" pitchFamily="49" charset="0"/>
                </a:rPr>
                <a:t>Closesocket()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5940426" y="4424063"/>
              <a:ext cx="1512888" cy="1800225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dirty="0">
                  <a:latin typeface="Consolas" panose="020B0609020204030204" pitchFamily="49" charset="0"/>
                  <a:cs typeface="Consolas" panose="020B0609020204030204" pitchFamily="49" charset="0"/>
                </a:rPr>
                <a:t>Client</a:t>
              </a:r>
            </a:p>
          </p:txBody>
        </p:sp>
        <p:sp>
          <p:nvSpPr>
            <p:cNvPr id="11" name="Line 16"/>
            <p:cNvSpPr>
              <a:spLocks noChangeShapeType="1"/>
            </p:cNvSpPr>
            <p:nvPr/>
          </p:nvSpPr>
          <p:spPr bwMode="auto">
            <a:xfrm>
              <a:off x="2843213" y="2997200"/>
              <a:ext cx="0" cy="360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2" name="Line 17"/>
            <p:cNvSpPr>
              <a:spLocks noChangeShapeType="1"/>
            </p:cNvSpPr>
            <p:nvPr/>
          </p:nvSpPr>
          <p:spPr bwMode="auto">
            <a:xfrm>
              <a:off x="2843213" y="3716338"/>
              <a:ext cx="0" cy="3603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3" name="Line 18"/>
            <p:cNvSpPr>
              <a:spLocks noChangeShapeType="1"/>
            </p:cNvSpPr>
            <p:nvPr/>
          </p:nvSpPr>
          <p:spPr bwMode="auto">
            <a:xfrm>
              <a:off x="2843213" y="4437063"/>
              <a:ext cx="0" cy="3603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4" name="Line 19"/>
            <p:cNvSpPr>
              <a:spLocks noChangeShapeType="1"/>
            </p:cNvSpPr>
            <p:nvPr/>
          </p:nvSpPr>
          <p:spPr bwMode="auto">
            <a:xfrm>
              <a:off x="2843213" y="5157788"/>
              <a:ext cx="0" cy="7191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5" name="Line 20"/>
            <p:cNvSpPr>
              <a:spLocks noChangeShapeType="1"/>
            </p:cNvSpPr>
            <p:nvPr/>
          </p:nvSpPr>
          <p:spPr bwMode="auto">
            <a:xfrm>
              <a:off x="2843213" y="5638800"/>
              <a:ext cx="30972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6" name="Line 21"/>
            <p:cNvSpPr>
              <a:spLocks noChangeShapeType="1"/>
            </p:cNvSpPr>
            <p:nvPr/>
          </p:nvSpPr>
          <p:spPr bwMode="auto">
            <a:xfrm flipH="1">
              <a:off x="2819400" y="5334000"/>
              <a:ext cx="30972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7" name="Line 22"/>
            <p:cNvSpPr>
              <a:spLocks noChangeShapeType="1"/>
            </p:cNvSpPr>
            <p:nvPr/>
          </p:nvSpPr>
          <p:spPr bwMode="auto">
            <a:xfrm flipH="1">
              <a:off x="1908175" y="4292600"/>
              <a:ext cx="2873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8" name="Line 23"/>
            <p:cNvSpPr>
              <a:spLocks noChangeShapeType="1"/>
            </p:cNvSpPr>
            <p:nvPr/>
          </p:nvSpPr>
          <p:spPr bwMode="auto">
            <a:xfrm flipV="1">
              <a:off x="1908175" y="3860800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9" name="Line 24"/>
            <p:cNvSpPr>
              <a:spLocks noChangeShapeType="1"/>
            </p:cNvSpPr>
            <p:nvPr/>
          </p:nvSpPr>
          <p:spPr bwMode="auto">
            <a:xfrm>
              <a:off x="1908175" y="3860800"/>
              <a:ext cx="9350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0" name="Text Box 25"/>
            <p:cNvSpPr txBox="1">
              <a:spLocks noChangeArrowheads="1"/>
            </p:cNvSpPr>
            <p:nvPr/>
          </p:nvSpPr>
          <p:spPr bwMode="auto">
            <a:xfrm>
              <a:off x="4067175" y="5013325"/>
              <a:ext cx="1629500" cy="3357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dirty="0">
                  <a:latin typeface="Consolas" panose="020B0609020204030204" pitchFamily="49" charset="0"/>
                  <a:cs typeface="Consolas" panose="020B0609020204030204" pitchFamily="49" charset="0"/>
                </a:rPr>
                <a:t>recv() / read()</a:t>
              </a:r>
            </a:p>
          </p:txBody>
        </p:sp>
        <p:sp>
          <p:nvSpPr>
            <p:cNvPr id="21" name="Text Box 26"/>
            <p:cNvSpPr txBox="1">
              <a:spLocks noChangeArrowheads="1"/>
            </p:cNvSpPr>
            <p:nvPr/>
          </p:nvSpPr>
          <p:spPr bwMode="auto">
            <a:xfrm>
              <a:off x="4067175" y="5734050"/>
              <a:ext cx="1728508" cy="3357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>
                  <a:latin typeface="Consolas" panose="020B0609020204030204" pitchFamily="49" charset="0"/>
                  <a:cs typeface="Consolas" panose="020B0609020204030204" pitchFamily="49" charset="0"/>
                </a:rPr>
                <a:t>send() / write()</a:t>
              </a:r>
            </a:p>
          </p:txBody>
        </p:sp>
      </p:grpSp>
      <p:sp>
        <p:nvSpPr>
          <p:cNvPr id="22" name="日期版面配置區 2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EB6F465-89DE-4B42-8F50-2798D362D365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>
                <a:latin typeface="Consolas" panose="020B0609020204030204" pitchFamily="49" charset="0"/>
                <a:cs typeface="Consolas" panose="020B0609020204030204" pitchFamily="49" charset="0"/>
              </a:rPr>
              <a:pPr/>
              <a:t>6</a:t>
            </a:fld>
            <a:endParaRPr lang="zh-TW" altLang="en-US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463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Stream </a:t>
            </a:r>
            <a:r>
              <a:rPr lang="en-US" altLang="zh-TW" sz="4000" dirty="0" smtClean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Socket--</a:t>
            </a:r>
            <a:r>
              <a:rPr lang="en-US" altLang="zh-TW" sz="4000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Client</a:t>
            </a:r>
            <a:endParaRPr lang="zh-TW" altLang="en-US" sz="4000" dirty="0">
              <a:latin typeface="Adobe Gothic Std B" panose="020B0800000000000000" pitchFamily="34" charset="-128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Stream Socket</a:t>
            </a:r>
            <a:r>
              <a:rPr lang="zh-TW" altLang="en-US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在</a:t>
            </a:r>
            <a:r>
              <a:rPr lang="en-US" altLang="zh-TW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Client</a:t>
            </a:r>
            <a:r>
              <a:rPr lang="zh-TW" altLang="en-US" sz="2800" dirty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端的開發流程</a:t>
            </a:r>
          </a:p>
          <a:p>
            <a:endParaRPr lang="zh-TW" altLang="en-US" sz="2800" dirty="0"/>
          </a:p>
        </p:txBody>
      </p:sp>
      <p:grpSp>
        <p:nvGrpSpPr>
          <p:cNvPr id="4" name="群組 3"/>
          <p:cNvGrpSpPr/>
          <p:nvPr/>
        </p:nvGrpSpPr>
        <p:grpSpPr>
          <a:xfrm>
            <a:off x="586415" y="2204864"/>
            <a:ext cx="7488832" cy="4054969"/>
            <a:chOff x="2124075" y="2924175"/>
            <a:chExt cx="5400675" cy="2736850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6011863" y="2924175"/>
              <a:ext cx="1512887" cy="3603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dirty="0">
                  <a:latin typeface="Consolas" panose="020B0609020204030204" pitchFamily="49" charset="0"/>
                  <a:cs typeface="Consolas" panose="020B0609020204030204" pitchFamily="49" charset="0"/>
                </a:rPr>
                <a:t>Socket()</a:t>
              </a: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6011863" y="3644900"/>
              <a:ext cx="1512887" cy="3603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dirty="0">
                  <a:latin typeface="Consolas" panose="020B0609020204030204" pitchFamily="49" charset="0"/>
                  <a:cs typeface="Consolas" panose="020B0609020204030204" pitchFamily="49" charset="0"/>
                </a:rPr>
                <a:t>Connect()</a:t>
              </a:r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6011863" y="5300663"/>
              <a:ext cx="1512887" cy="36036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dirty="0">
                  <a:latin typeface="Consolas" panose="020B0609020204030204" pitchFamily="49" charset="0"/>
                  <a:cs typeface="Consolas" panose="020B0609020204030204" pitchFamily="49" charset="0"/>
                </a:rPr>
                <a:t>Closesocket()</a:t>
              </a:r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2124075" y="3716338"/>
              <a:ext cx="1512888" cy="1800225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Consolas" panose="020B0609020204030204" pitchFamily="49" charset="0"/>
                  <a:cs typeface="Consolas" panose="020B0609020204030204" pitchFamily="49" charset="0"/>
                </a:rPr>
                <a:t>Server</a:t>
              </a:r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>
              <a:off x="6732588" y="3284538"/>
              <a:ext cx="0" cy="3603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6732588" y="4005263"/>
              <a:ext cx="0" cy="1295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1" name="Line 14"/>
            <p:cNvSpPr>
              <a:spLocks noChangeShapeType="1"/>
            </p:cNvSpPr>
            <p:nvPr/>
          </p:nvSpPr>
          <p:spPr bwMode="auto">
            <a:xfrm>
              <a:off x="3635375" y="4868863"/>
              <a:ext cx="30972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2" name="Line 15"/>
            <p:cNvSpPr>
              <a:spLocks noChangeShapeType="1"/>
            </p:cNvSpPr>
            <p:nvPr/>
          </p:nvSpPr>
          <p:spPr bwMode="auto">
            <a:xfrm flipH="1">
              <a:off x="3635375" y="4365625"/>
              <a:ext cx="30972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3" name="Text Box 19"/>
            <p:cNvSpPr txBox="1">
              <a:spLocks noChangeArrowheads="1"/>
            </p:cNvSpPr>
            <p:nvPr/>
          </p:nvSpPr>
          <p:spPr bwMode="auto">
            <a:xfrm>
              <a:off x="4067175" y="4868863"/>
              <a:ext cx="1503068" cy="249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 dirty="0">
                  <a:latin typeface="Consolas" panose="020B0609020204030204" pitchFamily="49" charset="0"/>
                  <a:cs typeface="Consolas" panose="020B0609020204030204" pitchFamily="49" charset="0"/>
                </a:rPr>
                <a:t>recv() / read()</a:t>
              </a:r>
            </a:p>
          </p:txBody>
        </p:sp>
        <p:sp>
          <p:nvSpPr>
            <p:cNvPr id="14" name="Text Box 20"/>
            <p:cNvSpPr txBox="1">
              <a:spLocks noChangeArrowheads="1"/>
            </p:cNvSpPr>
            <p:nvPr/>
          </p:nvSpPr>
          <p:spPr bwMode="auto">
            <a:xfrm>
              <a:off x="3995738" y="4005263"/>
              <a:ext cx="1594394" cy="249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>
                  <a:latin typeface="Consolas" panose="020B0609020204030204" pitchFamily="49" charset="0"/>
                  <a:cs typeface="Consolas" panose="020B0609020204030204" pitchFamily="49" charset="0"/>
                </a:rPr>
                <a:t>send() / write()</a:t>
              </a:r>
            </a:p>
          </p:txBody>
        </p:sp>
      </p:grpSp>
      <p:sp>
        <p:nvSpPr>
          <p:cNvPr id="15" name="日期版面配置區 1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5388E0-3D00-43ED-9B4F-93356F1F6B2D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>
                <a:latin typeface="Consolas" panose="020B0609020204030204" pitchFamily="49" charset="0"/>
                <a:cs typeface="Consolas" panose="020B0609020204030204" pitchFamily="49" charset="0"/>
              </a:rPr>
              <a:pPr/>
              <a:t>7</a:t>
            </a:fld>
            <a:endParaRPr lang="zh-TW" altLang="en-US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109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Socket(TCP)</a:t>
            </a:r>
            <a:endParaRPr lang="zh-TW" altLang="en-US" sz="4000" dirty="0">
              <a:latin typeface="Adobe Gothic Std B" panose="020B0800000000000000" pitchFamily="34" charset="-128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BB5FAFF-960F-4334-AED4-77B7E9FAECA7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8</a:t>
            </a:fld>
            <a:endParaRPr lang="zh-TW" altLang="en-US"/>
          </a:p>
        </p:txBody>
      </p:sp>
      <p:grpSp>
        <p:nvGrpSpPr>
          <p:cNvPr id="6" name="內容版面配置區 5"/>
          <p:cNvGrpSpPr>
            <a:grpSpLocks noGrp="1"/>
          </p:cNvGrpSpPr>
          <p:nvPr/>
        </p:nvGrpSpPr>
        <p:grpSpPr>
          <a:xfrm>
            <a:off x="179512" y="798917"/>
            <a:ext cx="8517398" cy="5715040"/>
            <a:chOff x="3531537" y="-229550"/>
            <a:chExt cx="5829590" cy="6754175"/>
          </a:xfrm>
        </p:grpSpPr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7019925" y="260350"/>
              <a:ext cx="1439863" cy="28892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zh-TW" sz="1800">
                  <a:latin typeface="Consolas" panose="020B0609020204030204" pitchFamily="49" charset="0"/>
                  <a:cs typeface="Consolas" panose="020B0609020204030204" pitchFamily="49" charset="0"/>
                </a:rPr>
                <a:t>Socket()</a:t>
              </a: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7019925" y="836613"/>
              <a:ext cx="1439863" cy="28892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zh-TW" sz="1800">
                  <a:latin typeface="Consolas" panose="020B0609020204030204" pitchFamily="49" charset="0"/>
                  <a:cs typeface="Consolas" panose="020B0609020204030204" pitchFamily="49" charset="0"/>
                </a:rPr>
                <a:t>Bind()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019925" y="1557338"/>
              <a:ext cx="1512888" cy="36036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zh-TW" sz="1800">
                  <a:latin typeface="Consolas" panose="020B0609020204030204" pitchFamily="49" charset="0"/>
                  <a:cs typeface="Consolas" panose="020B0609020204030204" pitchFamily="49" charset="0"/>
                </a:rPr>
                <a:t>Listen()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7019925" y="3357563"/>
              <a:ext cx="1439863" cy="50323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zh-TW" sz="1800">
                  <a:latin typeface="Consolas" panose="020B0609020204030204" pitchFamily="49" charset="0"/>
                  <a:cs typeface="Consolas" panose="020B0609020204030204" pitchFamily="49" charset="0"/>
                </a:rPr>
                <a:t>Read()</a:t>
              </a: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851275" y="5949950"/>
              <a:ext cx="1439863" cy="5032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zh-TW" sz="1800">
                  <a:latin typeface="Consolas" panose="020B0609020204030204" pitchFamily="49" charset="0"/>
                  <a:cs typeface="Consolas" panose="020B0609020204030204" pitchFamily="49" charset="0"/>
                </a:rPr>
                <a:t>Close()</a:t>
              </a: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3851275" y="5157788"/>
              <a:ext cx="1439863" cy="50323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zh-TW" sz="1800">
                  <a:latin typeface="Consolas" panose="020B0609020204030204" pitchFamily="49" charset="0"/>
                  <a:cs typeface="Consolas" panose="020B0609020204030204" pitchFamily="49" charset="0"/>
                </a:rPr>
                <a:t>Read()</a:t>
              </a: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3851275" y="3716338"/>
              <a:ext cx="1439863" cy="50323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zh-TW" sz="1800">
                  <a:latin typeface="Consolas" panose="020B0609020204030204" pitchFamily="49" charset="0"/>
                  <a:cs typeface="Consolas" panose="020B0609020204030204" pitchFamily="49" charset="0"/>
                </a:rPr>
                <a:t>Write()</a:t>
              </a: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3851275" y="2636838"/>
              <a:ext cx="1439863" cy="50323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zh-TW" sz="1800">
                  <a:latin typeface="Consolas" panose="020B0609020204030204" pitchFamily="49" charset="0"/>
                  <a:cs typeface="Consolas" panose="020B0609020204030204" pitchFamily="49" charset="0"/>
                </a:rPr>
                <a:t>Connect()</a:t>
              </a: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3851275" y="1844675"/>
              <a:ext cx="1439863" cy="5032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zh-TW" sz="1800" dirty="0">
                  <a:latin typeface="Consolas" panose="020B0609020204030204" pitchFamily="49" charset="0"/>
                  <a:cs typeface="Consolas" panose="020B0609020204030204" pitchFamily="49" charset="0"/>
                </a:rPr>
                <a:t>Socket()</a:t>
              </a: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7019925" y="4005263"/>
              <a:ext cx="1439863" cy="50323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zh-TW" sz="1800">
                  <a:latin typeface="Consolas" panose="020B0609020204030204" pitchFamily="49" charset="0"/>
                  <a:cs typeface="Consolas" panose="020B0609020204030204" pitchFamily="49" charset="0"/>
                </a:rPr>
                <a:t>Write()</a:t>
              </a: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7019925" y="5229225"/>
              <a:ext cx="1439863" cy="5032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zh-TW" sz="1800">
                  <a:latin typeface="Consolas" panose="020B0609020204030204" pitchFamily="49" charset="0"/>
                  <a:cs typeface="Consolas" panose="020B0609020204030204" pitchFamily="49" charset="0"/>
                </a:rPr>
                <a:t>Read()</a:t>
              </a: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7019925" y="6021388"/>
              <a:ext cx="1439863" cy="50323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zh-TW" sz="1800">
                  <a:latin typeface="Consolas" panose="020B0609020204030204" pitchFamily="49" charset="0"/>
                  <a:cs typeface="Consolas" panose="020B0609020204030204" pitchFamily="49" charset="0"/>
                </a:rPr>
                <a:t>Close()</a:t>
              </a: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7019925" y="2276475"/>
              <a:ext cx="1512888" cy="2159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zh-TW" sz="1800">
                  <a:latin typeface="Consolas" panose="020B0609020204030204" pitchFamily="49" charset="0"/>
                  <a:cs typeface="Consolas" panose="020B0609020204030204" pitchFamily="49" charset="0"/>
                </a:rPr>
                <a:t>Accept()</a:t>
              </a:r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>
              <a:off x="4500563" y="2349500"/>
              <a:ext cx="0" cy="2873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4500563" y="3141663"/>
              <a:ext cx="0" cy="574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4500563" y="4221163"/>
              <a:ext cx="0" cy="9366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4500563" y="5661025"/>
              <a:ext cx="0" cy="2889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3531537" y="3933031"/>
              <a:ext cx="319738" cy="7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3531537" y="3933031"/>
              <a:ext cx="0" cy="1511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>
              <a:off x="3531537" y="5445125"/>
              <a:ext cx="3197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7667625" y="549275"/>
              <a:ext cx="0" cy="2873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7667625" y="1125538"/>
              <a:ext cx="0" cy="5032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7667625" y="1916113"/>
              <a:ext cx="0" cy="3603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7667625" y="2492375"/>
              <a:ext cx="0" cy="865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7667625" y="3860800"/>
              <a:ext cx="0" cy="1444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7667625" y="4508500"/>
              <a:ext cx="0" cy="7207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7667625" y="5734050"/>
              <a:ext cx="0" cy="2873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4" name="Line 32"/>
            <p:cNvSpPr>
              <a:spLocks noChangeShapeType="1"/>
            </p:cNvSpPr>
            <p:nvPr/>
          </p:nvSpPr>
          <p:spPr bwMode="auto">
            <a:xfrm>
              <a:off x="6364172" y="3094222"/>
              <a:ext cx="1303453" cy="47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 flipH="1" flipV="1">
              <a:off x="5292724" y="2806885"/>
              <a:ext cx="1115219" cy="2873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 flipV="1">
              <a:off x="5292725" y="3644900"/>
              <a:ext cx="1727200" cy="2889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 flipH="1">
              <a:off x="5292725" y="4221163"/>
              <a:ext cx="1727200" cy="12239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 flipV="1">
              <a:off x="5292725" y="5516563"/>
              <a:ext cx="1727200" cy="6492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9" name="Line 37"/>
            <p:cNvSpPr>
              <a:spLocks noChangeShapeType="1"/>
            </p:cNvSpPr>
            <p:nvPr/>
          </p:nvSpPr>
          <p:spPr bwMode="auto">
            <a:xfrm>
              <a:off x="8459788" y="6308725"/>
              <a:ext cx="3603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 flipV="1">
              <a:off x="8820150" y="2996406"/>
              <a:ext cx="0" cy="3312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1" name="Line 39"/>
            <p:cNvSpPr>
              <a:spLocks noChangeShapeType="1"/>
            </p:cNvSpPr>
            <p:nvPr/>
          </p:nvSpPr>
          <p:spPr bwMode="auto">
            <a:xfrm flipH="1">
              <a:off x="7667625" y="2991036"/>
              <a:ext cx="1152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TW" alt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2" name="Text Box 40"/>
            <p:cNvSpPr txBox="1">
              <a:spLocks noChangeArrowheads="1"/>
            </p:cNvSpPr>
            <p:nvPr/>
          </p:nvSpPr>
          <p:spPr bwMode="auto">
            <a:xfrm>
              <a:off x="4221522" y="1412875"/>
              <a:ext cx="1295400" cy="436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 sz="1800" dirty="0">
                  <a:solidFill>
                    <a:schemeClr val="hlin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client</a:t>
              </a:r>
            </a:p>
          </p:txBody>
        </p:sp>
        <p:sp>
          <p:nvSpPr>
            <p:cNvPr id="43" name="Text Box 41"/>
            <p:cNvSpPr txBox="1">
              <a:spLocks noChangeArrowheads="1"/>
            </p:cNvSpPr>
            <p:nvPr/>
          </p:nvSpPr>
          <p:spPr bwMode="auto">
            <a:xfrm>
              <a:off x="7375741" y="-229550"/>
              <a:ext cx="1223963" cy="436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 sz="1800" dirty="0">
                  <a:solidFill>
                    <a:schemeClr val="hlink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server</a:t>
              </a:r>
            </a:p>
          </p:txBody>
        </p:sp>
        <p:sp>
          <p:nvSpPr>
            <p:cNvPr id="44" name="Text Box 42"/>
            <p:cNvSpPr txBox="1">
              <a:spLocks noChangeArrowheads="1"/>
            </p:cNvSpPr>
            <p:nvPr/>
          </p:nvSpPr>
          <p:spPr bwMode="auto">
            <a:xfrm>
              <a:off x="5517861" y="2453243"/>
              <a:ext cx="1512888" cy="436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1800" dirty="0">
                  <a:latin typeface="Kozuka Gothic Pro L" panose="020B0200000000000000" pitchFamily="34" charset="-128"/>
                  <a:ea typeface="Kozuka Gothic Pro L" panose="020B0200000000000000" pitchFamily="34" charset="-128"/>
                  <a:cs typeface="Consolas" panose="020B0609020204030204" pitchFamily="49" charset="0"/>
                </a:rPr>
                <a:t>連線建立</a:t>
              </a:r>
            </a:p>
          </p:txBody>
        </p:sp>
        <p:sp>
          <p:nvSpPr>
            <p:cNvPr id="45" name="Text Box 43"/>
            <p:cNvSpPr txBox="1">
              <a:spLocks noChangeArrowheads="1"/>
            </p:cNvSpPr>
            <p:nvPr/>
          </p:nvSpPr>
          <p:spPr bwMode="auto">
            <a:xfrm>
              <a:off x="5508625" y="3389352"/>
              <a:ext cx="1368425" cy="436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1800" dirty="0">
                  <a:latin typeface="Kozuka Gothic Pro L" panose="020B0200000000000000" pitchFamily="34" charset="-128"/>
                  <a:ea typeface="Kozuka Gothic Pro L" panose="020B0200000000000000" pitchFamily="34" charset="-128"/>
                  <a:cs typeface="Consolas" panose="020B0609020204030204" pitchFamily="49" charset="0"/>
                </a:rPr>
                <a:t>要求資料</a:t>
              </a:r>
            </a:p>
          </p:txBody>
        </p:sp>
        <p:sp>
          <p:nvSpPr>
            <p:cNvPr id="46" name="Text Box 44"/>
            <p:cNvSpPr txBox="1">
              <a:spLocks noChangeArrowheads="1"/>
            </p:cNvSpPr>
            <p:nvPr/>
          </p:nvSpPr>
          <p:spPr bwMode="auto">
            <a:xfrm>
              <a:off x="5502924" y="4410562"/>
              <a:ext cx="1584325" cy="436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1800" dirty="0">
                  <a:latin typeface="Kozuka Gothic Pro L" panose="020B0200000000000000" pitchFamily="34" charset="-128"/>
                  <a:ea typeface="Kozuka Gothic Pro L" panose="020B0200000000000000" pitchFamily="34" charset="-128"/>
                  <a:cs typeface="Consolas" panose="020B0609020204030204" pitchFamily="49" charset="0"/>
                </a:rPr>
                <a:t>回覆資料</a:t>
              </a:r>
            </a:p>
          </p:txBody>
        </p:sp>
        <p:sp>
          <p:nvSpPr>
            <p:cNvPr id="47" name="Text Box 45"/>
            <p:cNvSpPr txBox="1">
              <a:spLocks noChangeArrowheads="1"/>
            </p:cNvSpPr>
            <p:nvPr/>
          </p:nvSpPr>
          <p:spPr bwMode="auto">
            <a:xfrm>
              <a:off x="5495709" y="5346671"/>
              <a:ext cx="1584325" cy="436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1800" dirty="0">
                  <a:latin typeface="Kozuka Gothic Pro L" panose="020B0200000000000000" pitchFamily="34" charset="-128"/>
                  <a:ea typeface="Kozuka Gothic Pro L" panose="020B0200000000000000" pitchFamily="34" charset="-128"/>
                  <a:cs typeface="Consolas" panose="020B0609020204030204" pitchFamily="49" charset="0"/>
                </a:rPr>
                <a:t>告知傳輸結束</a:t>
              </a:r>
            </a:p>
          </p:txBody>
        </p:sp>
        <p:sp>
          <p:nvSpPr>
            <p:cNvPr id="48" name="Text Box 46"/>
            <p:cNvSpPr txBox="1">
              <a:spLocks noChangeArrowheads="1"/>
            </p:cNvSpPr>
            <p:nvPr/>
          </p:nvSpPr>
          <p:spPr bwMode="auto">
            <a:xfrm>
              <a:off x="7967157" y="4654883"/>
              <a:ext cx="1393970" cy="436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1800" dirty="0">
                  <a:latin typeface="Kozuka Gothic Pro L" panose="020B0200000000000000" pitchFamily="34" charset="-128"/>
                  <a:ea typeface="Kozuka Gothic Pro L" panose="020B0200000000000000" pitchFamily="34" charset="-128"/>
                  <a:cs typeface="Consolas" panose="020B0609020204030204" pitchFamily="49" charset="0"/>
                </a:rPr>
                <a:t>連線結束恢復等待</a:t>
              </a:r>
            </a:p>
          </p:txBody>
        </p:sp>
        <p:sp>
          <p:nvSpPr>
            <p:cNvPr id="49" name="Text Box 47"/>
            <p:cNvSpPr txBox="1">
              <a:spLocks noChangeArrowheads="1"/>
            </p:cNvSpPr>
            <p:nvPr/>
          </p:nvSpPr>
          <p:spPr bwMode="auto">
            <a:xfrm>
              <a:off x="6636471" y="2567782"/>
              <a:ext cx="1152525" cy="436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1800" dirty="0">
                  <a:latin typeface="Kozuka Gothic Pro L" panose="020B0200000000000000" pitchFamily="34" charset="-128"/>
                  <a:ea typeface="Kozuka Gothic Pro L" panose="020B0200000000000000" pitchFamily="34" charset="-128"/>
                  <a:cs typeface="Consolas" panose="020B0609020204030204" pitchFamily="49" charset="0"/>
                </a:rPr>
                <a:t>等待連線要求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TCP socket function</a:t>
            </a:r>
            <a:endParaRPr lang="zh-TW" altLang="en-US" sz="4000" dirty="0">
              <a:latin typeface="Adobe Gothic Std B" panose="020B0800000000000000" pitchFamily="34" charset="-128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建立和連結函數：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socket , bind</a:t>
            </a:r>
          </a:p>
          <a:p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建立 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listening socket: listen</a:t>
            </a:r>
          </a:p>
          <a:p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接收連線要求函數：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accept</a:t>
            </a:r>
          </a:p>
          <a:p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連線建立和中斷函數：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connect , close</a:t>
            </a:r>
          </a:p>
          <a:p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讀寫（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I/O)</a:t>
            </a:r>
            <a:r>
              <a:rPr lang="zh-TW" altLang="en-US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：</a:t>
            </a:r>
            <a:r>
              <a:rPr lang="en-US" altLang="zh-TW" sz="2800" dirty="0" smtClean="0">
                <a:latin typeface="Kozuka Gothic Pro L" panose="020B0200000000000000" pitchFamily="34" charset="-128"/>
                <a:ea typeface="Kozuka Gothic Pro L" panose="020B0200000000000000" pitchFamily="34" charset="-128"/>
              </a:rPr>
              <a:t>read , write</a:t>
            </a:r>
          </a:p>
          <a:p>
            <a:endParaRPr lang="zh-TW" altLang="en-US" sz="2800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BB5FAFF-960F-4334-AED4-77B7E9FAECA7}" type="datetime1">
              <a:rPr lang="zh-TW" altLang="en-US" smtClean="0"/>
              <a:pPr/>
              <a:t>2015/5/27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22D3AF3-D5BA-4F32-9E8F-74E671BE41FC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1027</TotalTime>
  <Words>1405</Words>
  <Application>Microsoft Office PowerPoint</Application>
  <PresentationFormat>如螢幕大小 (4:3)</PresentationFormat>
  <Paragraphs>282</Paragraphs>
  <Slides>20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31" baseType="lpstr">
      <vt:lpstr>Adobe Gothic Std B</vt:lpstr>
      <vt:lpstr>Kozuka Gothic Pro L</vt:lpstr>
      <vt:lpstr>宋体</vt:lpstr>
      <vt:lpstr>新細明體</vt:lpstr>
      <vt:lpstr>Calibri</vt:lpstr>
      <vt:lpstr>Century Schoolbook</vt:lpstr>
      <vt:lpstr>Comic Sans MS</vt:lpstr>
      <vt:lpstr>Consolas</vt:lpstr>
      <vt:lpstr>Wingdings</vt:lpstr>
      <vt:lpstr>Wingdings 2</vt:lpstr>
      <vt:lpstr>壁窗</vt:lpstr>
      <vt:lpstr>JAVA Socket(TCP)</vt:lpstr>
      <vt:lpstr>Socket</vt:lpstr>
      <vt:lpstr>Socket</vt:lpstr>
      <vt:lpstr>Socket API-- Server</vt:lpstr>
      <vt:lpstr>Socket API-- Client</vt:lpstr>
      <vt:lpstr>Stream Socket-- Server</vt:lpstr>
      <vt:lpstr>Stream Socket-- Client</vt:lpstr>
      <vt:lpstr>Socket(TCP)</vt:lpstr>
      <vt:lpstr>TCP socket function</vt:lpstr>
      <vt:lpstr>TCP socket--開啟 Socket介面</vt:lpstr>
      <vt:lpstr>TCP socket-- Binding Socket地址</vt:lpstr>
      <vt:lpstr>TCP socket-- Connection的建立</vt:lpstr>
      <vt:lpstr>TCP socket--傳輸網路資料</vt:lpstr>
      <vt:lpstr>TCP socket--關閉 Socket介面</vt:lpstr>
      <vt:lpstr>TCP socket—相關API</vt:lpstr>
      <vt:lpstr>處理UDP通訊協定</vt:lpstr>
      <vt:lpstr>處理TCP通訊協定</vt:lpstr>
      <vt:lpstr>範例程式—TCP Server</vt:lpstr>
      <vt:lpstr>範例程式—TCP Client</vt:lpstr>
      <vt:lpstr>範例程式—執行結果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user001</cp:lastModifiedBy>
  <cp:revision>84</cp:revision>
  <dcterms:created xsi:type="dcterms:W3CDTF">2013-03-20T02:58:14Z</dcterms:created>
  <dcterms:modified xsi:type="dcterms:W3CDTF">2015-05-27T01:01:51Z</dcterms:modified>
</cp:coreProperties>
</file>